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 id="2147483660" r:id="rId3"/>
  </p:sldMasterIdLst>
  <p:sldIdLst>
    <p:sldId id="256" r:id="rId4"/>
    <p:sldId id="281" r:id="rId5"/>
    <p:sldId id="280" r:id="rId6"/>
    <p:sldId id="282" r:id="rId7"/>
    <p:sldId id="263"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61" r:id="rId23"/>
    <p:sldId id="260" r:id="rId24"/>
  </p:sldIdLst>
  <p:sldSz cx="9144000" cy="6858000" type="screen4x3"/>
  <p:notesSz cx="6858000" cy="9144000"/>
  <p:defaultTextStyle>
    <a:defPPr>
      <a:defRPr lang="fr-CA"/>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38B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1" autoAdjust="0"/>
    <p:restoredTop sz="94660"/>
  </p:normalViewPr>
  <p:slideViewPr>
    <p:cSldViewPr>
      <p:cViewPr varScale="1">
        <p:scale>
          <a:sx n="73" d="100"/>
          <a:sy n="73" d="100"/>
        </p:scale>
        <p:origin x="1194"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viewProps" Target="viewProps.xml"/><Relationship Id="rId3" Type="http://schemas.openxmlformats.org/officeDocument/2006/relationships/slideMaster" Target="slideMasters/slideMaster2.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presProps" Target="presProps.xml"/><Relationship Id="rId2" Type="http://schemas.openxmlformats.org/officeDocument/2006/relationships/slideMaster" Target="slideMasters/slideMaster1.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en-US" smtClean="0"/>
              <a:t>Click to edit Master title style</a:t>
            </a:r>
            <a:endParaRPr lang="fr-CA"/>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r-CA"/>
          </a:p>
        </p:txBody>
      </p:sp>
      <p:sp>
        <p:nvSpPr>
          <p:cNvPr id="4" name="Espace réservé de la date 3"/>
          <p:cNvSpPr>
            <a:spLocks noGrp="1"/>
          </p:cNvSpPr>
          <p:nvPr>
            <p:ph type="dt" sz="half" idx="10"/>
          </p:nvPr>
        </p:nvSpPr>
        <p:spPr/>
        <p:txBody>
          <a:bodyPr/>
          <a:lstStyle>
            <a:lvl1pPr>
              <a:defRPr/>
            </a:lvl1pPr>
          </a:lstStyle>
          <a:p>
            <a:pPr>
              <a:defRPr/>
            </a:pPr>
            <a:fld id="{8A3F23A1-E1DB-4C95-923C-7BDBAF5AA438}" type="datetimeFigureOut">
              <a:rPr lang="fr-FR"/>
              <a:pPr>
                <a:defRPr/>
              </a:pPr>
              <a:t>25/09/2019</a:t>
            </a:fld>
            <a:endParaRPr lang="fr-CA"/>
          </a:p>
        </p:txBody>
      </p:sp>
      <p:sp>
        <p:nvSpPr>
          <p:cNvPr id="5" name="Espace réservé du pied de page 4"/>
          <p:cNvSpPr>
            <a:spLocks noGrp="1"/>
          </p:cNvSpPr>
          <p:nvPr>
            <p:ph type="ftr" sz="quarter" idx="11"/>
          </p:nvPr>
        </p:nvSpPr>
        <p:spPr/>
        <p:txBody>
          <a:bodyPr/>
          <a:lstStyle>
            <a:lvl1pPr>
              <a:defRPr/>
            </a:lvl1pPr>
          </a:lstStyle>
          <a:p>
            <a:pPr>
              <a:defRPr/>
            </a:pPr>
            <a:endParaRPr lang="fr-CA"/>
          </a:p>
        </p:txBody>
      </p:sp>
      <p:sp>
        <p:nvSpPr>
          <p:cNvPr id="6" name="Espace réservé du numéro de diapositive 5"/>
          <p:cNvSpPr>
            <a:spLocks noGrp="1"/>
          </p:cNvSpPr>
          <p:nvPr>
            <p:ph type="sldNum" sz="quarter" idx="12"/>
          </p:nvPr>
        </p:nvSpPr>
        <p:spPr/>
        <p:txBody>
          <a:bodyPr/>
          <a:lstStyle>
            <a:lvl1pPr>
              <a:defRPr/>
            </a:lvl1pPr>
          </a:lstStyle>
          <a:p>
            <a:pPr>
              <a:defRPr/>
            </a:pPr>
            <a:fld id="{8C2D2352-23A7-43C4-8385-503620625A6B}" type="slidenum">
              <a:rPr lang="fr-CA"/>
              <a:pPr>
                <a:defRPr/>
              </a:pPr>
              <a:t>‹#›</a:t>
            </a:fld>
            <a:endParaRPr lang="fr-C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mtClean="0"/>
              <a:t>Click to edit Master title style</a:t>
            </a:r>
            <a:endParaRPr lang="fr-CA"/>
          </a:p>
        </p:txBody>
      </p:sp>
      <p:sp>
        <p:nvSpPr>
          <p:cNvPr id="3" name="Espace réservé du texte vertical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4" name="Espace réservé de la date 3"/>
          <p:cNvSpPr>
            <a:spLocks noGrp="1"/>
          </p:cNvSpPr>
          <p:nvPr>
            <p:ph type="dt" sz="half" idx="10"/>
          </p:nvPr>
        </p:nvSpPr>
        <p:spPr/>
        <p:txBody>
          <a:bodyPr/>
          <a:lstStyle>
            <a:lvl1pPr>
              <a:defRPr/>
            </a:lvl1pPr>
          </a:lstStyle>
          <a:p>
            <a:pPr>
              <a:defRPr/>
            </a:pPr>
            <a:fld id="{C32932D8-F334-416B-864C-59F8ACDBBFBF}" type="datetimeFigureOut">
              <a:rPr lang="fr-FR"/>
              <a:pPr>
                <a:defRPr/>
              </a:pPr>
              <a:t>25/09/2019</a:t>
            </a:fld>
            <a:endParaRPr lang="fr-CA"/>
          </a:p>
        </p:txBody>
      </p:sp>
      <p:sp>
        <p:nvSpPr>
          <p:cNvPr id="5" name="Espace réservé du pied de page 4"/>
          <p:cNvSpPr>
            <a:spLocks noGrp="1"/>
          </p:cNvSpPr>
          <p:nvPr>
            <p:ph type="ftr" sz="quarter" idx="11"/>
          </p:nvPr>
        </p:nvSpPr>
        <p:spPr/>
        <p:txBody>
          <a:bodyPr/>
          <a:lstStyle>
            <a:lvl1pPr>
              <a:defRPr/>
            </a:lvl1pPr>
          </a:lstStyle>
          <a:p>
            <a:pPr>
              <a:defRPr/>
            </a:pPr>
            <a:endParaRPr lang="fr-CA"/>
          </a:p>
        </p:txBody>
      </p:sp>
      <p:sp>
        <p:nvSpPr>
          <p:cNvPr id="6" name="Espace réservé du numéro de diapositive 5"/>
          <p:cNvSpPr>
            <a:spLocks noGrp="1"/>
          </p:cNvSpPr>
          <p:nvPr>
            <p:ph type="sldNum" sz="quarter" idx="12"/>
          </p:nvPr>
        </p:nvSpPr>
        <p:spPr/>
        <p:txBody>
          <a:bodyPr/>
          <a:lstStyle>
            <a:lvl1pPr>
              <a:defRPr/>
            </a:lvl1pPr>
          </a:lstStyle>
          <a:p>
            <a:pPr>
              <a:defRPr/>
            </a:pPr>
            <a:fld id="{358E2036-0414-4805-965E-E10AEF405DAD}" type="slidenum">
              <a:rPr lang="fr-CA"/>
              <a:pPr>
                <a:defRPr/>
              </a:pPr>
              <a:t>‹#›</a:t>
            </a:fld>
            <a:endParaRPr lang="fr-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en-US" smtClean="0"/>
              <a:t>Click to edit Master title style</a:t>
            </a:r>
            <a:endParaRPr lang="fr-CA"/>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4" name="Espace réservé de la date 3"/>
          <p:cNvSpPr>
            <a:spLocks noGrp="1"/>
          </p:cNvSpPr>
          <p:nvPr>
            <p:ph type="dt" sz="half" idx="10"/>
          </p:nvPr>
        </p:nvSpPr>
        <p:spPr/>
        <p:txBody>
          <a:bodyPr/>
          <a:lstStyle>
            <a:lvl1pPr>
              <a:defRPr/>
            </a:lvl1pPr>
          </a:lstStyle>
          <a:p>
            <a:pPr>
              <a:defRPr/>
            </a:pPr>
            <a:fld id="{F07F9E27-202C-436E-9A7D-F0F0D9733734}" type="datetimeFigureOut">
              <a:rPr lang="fr-FR"/>
              <a:pPr>
                <a:defRPr/>
              </a:pPr>
              <a:t>25/09/2019</a:t>
            </a:fld>
            <a:endParaRPr lang="fr-CA"/>
          </a:p>
        </p:txBody>
      </p:sp>
      <p:sp>
        <p:nvSpPr>
          <p:cNvPr id="5" name="Espace réservé du pied de page 4"/>
          <p:cNvSpPr>
            <a:spLocks noGrp="1"/>
          </p:cNvSpPr>
          <p:nvPr>
            <p:ph type="ftr" sz="quarter" idx="11"/>
          </p:nvPr>
        </p:nvSpPr>
        <p:spPr/>
        <p:txBody>
          <a:bodyPr/>
          <a:lstStyle>
            <a:lvl1pPr>
              <a:defRPr/>
            </a:lvl1pPr>
          </a:lstStyle>
          <a:p>
            <a:pPr>
              <a:defRPr/>
            </a:pPr>
            <a:endParaRPr lang="fr-CA"/>
          </a:p>
        </p:txBody>
      </p:sp>
      <p:sp>
        <p:nvSpPr>
          <p:cNvPr id="6" name="Espace réservé du numéro de diapositive 5"/>
          <p:cNvSpPr>
            <a:spLocks noGrp="1"/>
          </p:cNvSpPr>
          <p:nvPr>
            <p:ph type="sldNum" sz="quarter" idx="12"/>
          </p:nvPr>
        </p:nvSpPr>
        <p:spPr/>
        <p:txBody>
          <a:bodyPr/>
          <a:lstStyle>
            <a:lvl1pPr>
              <a:defRPr/>
            </a:lvl1pPr>
          </a:lstStyle>
          <a:p>
            <a:pPr>
              <a:defRPr/>
            </a:pPr>
            <a:fld id="{AEA9C3DA-FAFE-49AD-A506-3EFCBD73C3C5}" type="slidenum">
              <a:rPr lang="fr-CA"/>
              <a:pPr>
                <a:defRPr/>
              </a:pPr>
              <a:t>‹#›</a:t>
            </a:fld>
            <a:endParaRPr lang="fr-CA"/>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Naslovni slajd">
    <p:spTree>
      <p:nvGrpSpPr>
        <p:cNvPr id="1" name=""/>
        <p:cNvGrpSpPr/>
        <p:nvPr/>
      </p:nvGrpSpPr>
      <p:grpSpPr>
        <a:xfrm>
          <a:off x="0" y="0"/>
          <a:ext cx="0" cy="0"/>
          <a:chOff x="0" y="0"/>
          <a:chExt cx="0" cy="0"/>
        </a:xfrm>
      </p:grpSpPr>
      <p:sp>
        <p:nvSpPr>
          <p:cNvPr id="2" name="Naslov 1"/>
          <p:cNvSpPr>
            <a:spLocks noGrp="1"/>
          </p:cNvSpPr>
          <p:nvPr>
            <p:ph type="ctrTitle"/>
          </p:nvPr>
        </p:nvSpPr>
        <p:spPr>
          <a:xfrm>
            <a:off x="685800" y="2130425"/>
            <a:ext cx="7772400" cy="1470025"/>
          </a:xfrm>
        </p:spPr>
        <p:txBody>
          <a:bodyPr/>
          <a:lstStyle/>
          <a:p>
            <a:r>
              <a:rPr lang="hr-HR" smtClean="0"/>
              <a:t>Uredite stil naslova matrice</a:t>
            </a:r>
            <a:endParaRPr lang="hr-HR"/>
          </a:p>
        </p:txBody>
      </p:sp>
      <p:sp>
        <p:nvSpPr>
          <p:cNvPr id="3" name="Podnaslov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r-HR" smtClean="0"/>
              <a:t>Uredite stil podnaslova matrice</a:t>
            </a:r>
            <a:endParaRPr lang="hr-HR"/>
          </a:p>
        </p:txBody>
      </p:sp>
      <p:sp>
        <p:nvSpPr>
          <p:cNvPr id="4" name="Rezervirano mjesto datuma 3"/>
          <p:cNvSpPr>
            <a:spLocks noGrp="1"/>
          </p:cNvSpPr>
          <p:nvPr>
            <p:ph type="dt" sz="half" idx="10"/>
          </p:nvPr>
        </p:nvSpPr>
        <p:spPr/>
        <p:txBody>
          <a:bodyPr/>
          <a:lstStyle/>
          <a:p>
            <a:fld id="{2AF8B6AD-9682-44A9-87C1-277021D15375}" type="datetimeFigureOut">
              <a:rPr lang="hr-HR" smtClean="0">
                <a:solidFill>
                  <a:prstClr val="black">
                    <a:tint val="75000"/>
                  </a:prstClr>
                </a:solidFill>
              </a:rPr>
              <a:pPr/>
              <a:t>25.9.2019.</a:t>
            </a:fld>
            <a:endParaRPr lang="hr-HR">
              <a:solidFill>
                <a:prstClr val="black">
                  <a:tint val="75000"/>
                </a:prstClr>
              </a:solidFill>
            </a:endParaRPr>
          </a:p>
        </p:txBody>
      </p:sp>
      <p:sp>
        <p:nvSpPr>
          <p:cNvPr id="5" name="Rezervirano mjesto podnožja 4"/>
          <p:cNvSpPr>
            <a:spLocks noGrp="1"/>
          </p:cNvSpPr>
          <p:nvPr>
            <p:ph type="ftr" sz="quarter" idx="11"/>
          </p:nvPr>
        </p:nvSpPr>
        <p:spPr/>
        <p:txBody>
          <a:bodyPr/>
          <a:lstStyle/>
          <a:p>
            <a:endParaRPr lang="hr-HR">
              <a:solidFill>
                <a:prstClr val="black">
                  <a:tint val="75000"/>
                </a:prstClr>
              </a:solidFill>
            </a:endParaRPr>
          </a:p>
        </p:txBody>
      </p:sp>
      <p:sp>
        <p:nvSpPr>
          <p:cNvPr id="6" name="Rezervirano mjesto broja slajda 5"/>
          <p:cNvSpPr>
            <a:spLocks noGrp="1"/>
          </p:cNvSpPr>
          <p:nvPr>
            <p:ph type="sldNum" sz="quarter" idx="12"/>
          </p:nvPr>
        </p:nvSpPr>
        <p:spPr/>
        <p:txBody>
          <a:bodyPr/>
          <a:lstStyle/>
          <a:p>
            <a:fld id="{2A383B30-4DB7-4E7E-B921-387DC9263965}" type="slidenum">
              <a:rPr lang="hr-HR" smtClean="0">
                <a:solidFill>
                  <a:prstClr val="black">
                    <a:tint val="75000"/>
                  </a:prstClr>
                </a:solidFill>
              </a:rPr>
              <a:pPr/>
              <a:t>‹#›</a:t>
            </a:fld>
            <a:endParaRPr lang="hr-HR">
              <a:solidFill>
                <a:prstClr val="black">
                  <a:tint val="75000"/>
                </a:prstClr>
              </a:solidFill>
            </a:endParaRPr>
          </a:p>
        </p:txBody>
      </p:sp>
    </p:spTree>
    <p:extLst>
      <p:ext uri="{BB962C8B-B14F-4D97-AF65-F5344CB8AC3E}">
        <p14:creationId xmlns:p14="http://schemas.microsoft.com/office/powerpoint/2010/main" val="16634806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Naslov i sadržaj">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smtClean="0"/>
              <a:t>Uredite stil naslova matrice</a:t>
            </a:r>
            <a:endParaRPr lang="hr-HR"/>
          </a:p>
        </p:txBody>
      </p:sp>
      <p:sp>
        <p:nvSpPr>
          <p:cNvPr id="3" name="Rezervirano mjesto sadržaja 2"/>
          <p:cNvSpPr>
            <a:spLocks noGrp="1"/>
          </p:cNvSpPr>
          <p:nvPr>
            <p:ph idx="1"/>
          </p:nvPr>
        </p:nvSpPr>
        <p:spPr/>
        <p:txBody>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4" name="Rezervirano mjesto datuma 3"/>
          <p:cNvSpPr>
            <a:spLocks noGrp="1"/>
          </p:cNvSpPr>
          <p:nvPr>
            <p:ph type="dt" sz="half" idx="10"/>
          </p:nvPr>
        </p:nvSpPr>
        <p:spPr/>
        <p:txBody>
          <a:bodyPr/>
          <a:lstStyle/>
          <a:p>
            <a:fld id="{2AF8B6AD-9682-44A9-87C1-277021D15375}" type="datetimeFigureOut">
              <a:rPr lang="hr-HR" smtClean="0">
                <a:solidFill>
                  <a:prstClr val="black">
                    <a:tint val="75000"/>
                  </a:prstClr>
                </a:solidFill>
              </a:rPr>
              <a:pPr/>
              <a:t>25.9.2019.</a:t>
            </a:fld>
            <a:endParaRPr lang="hr-HR">
              <a:solidFill>
                <a:prstClr val="black">
                  <a:tint val="75000"/>
                </a:prstClr>
              </a:solidFill>
            </a:endParaRPr>
          </a:p>
        </p:txBody>
      </p:sp>
      <p:sp>
        <p:nvSpPr>
          <p:cNvPr id="5" name="Rezervirano mjesto podnožja 4"/>
          <p:cNvSpPr>
            <a:spLocks noGrp="1"/>
          </p:cNvSpPr>
          <p:nvPr>
            <p:ph type="ftr" sz="quarter" idx="11"/>
          </p:nvPr>
        </p:nvSpPr>
        <p:spPr/>
        <p:txBody>
          <a:bodyPr/>
          <a:lstStyle/>
          <a:p>
            <a:endParaRPr lang="hr-HR">
              <a:solidFill>
                <a:prstClr val="black">
                  <a:tint val="75000"/>
                </a:prstClr>
              </a:solidFill>
            </a:endParaRPr>
          </a:p>
        </p:txBody>
      </p:sp>
      <p:sp>
        <p:nvSpPr>
          <p:cNvPr id="6" name="Rezervirano mjesto broja slajda 5"/>
          <p:cNvSpPr>
            <a:spLocks noGrp="1"/>
          </p:cNvSpPr>
          <p:nvPr>
            <p:ph type="sldNum" sz="quarter" idx="12"/>
          </p:nvPr>
        </p:nvSpPr>
        <p:spPr/>
        <p:txBody>
          <a:bodyPr/>
          <a:lstStyle/>
          <a:p>
            <a:fld id="{2A383B30-4DB7-4E7E-B921-387DC9263965}" type="slidenum">
              <a:rPr lang="hr-HR" smtClean="0">
                <a:solidFill>
                  <a:prstClr val="black">
                    <a:tint val="75000"/>
                  </a:prstClr>
                </a:solidFill>
              </a:rPr>
              <a:pPr/>
              <a:t>‹#›</a:t>
            </a:fld>
            <a:endParaRPr lang="hr-HR">
              <a:solidFill>
                <a:prstClr val="black">
                  <a:tint val="75000"/>
                </a:prstClr>
              </a:solidFill>
            </a:endParaRPr>
          </a:p>
        </p:txBody>
      </p:sp>
    </p:spTree>
    <p:extLst>
      <p:ext uri="{BB962C8B-B14F-4D97-AF65-F5344CB8AC3E}">
        <p14:creationId xmlns:p14="http://schemas.microsoft.com/office/powerpoint/2010/main" val="18410897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Zaglavlje odjeljka">
    <p:spTree>
      <p:nvGrpSpPr>
        <p:cNvPr id="1" name=""/>
        <p:cNvGrpSpPr/>
        <p:nvPr/>
      </p:nvGrpSpPr>
      <p:grpSpPr>
        <a:xfrm>
          <a:off x="0" y="0"/>
          <a:ext cx="0" cy="0"/>
          <a:chOff x="0" y="0"/>
          <a:chExt cx="0" cy="0"/>
        </a:xfrm>
      </p:grpSpPr>
      <p:sp>
        <p:nvSpPr>
          <p:cNvPr id="2" name="Naslov 1"/>
          <p:cNvSpPr>
            <a:spLocks noGrp="1"/>
          </p:cNvSpPr>
          <p:nvPr>
            <p:ph type="title"/>
          </p:nvPr>
        </p:nvSpPr>
        <p:spPr>
          <a:xfrm>
            <a:off x="722313" y="4406900"/>
            <a:ext cx="7772400" cy="1362075"/>
          </a:xfrm>
        </p:spPr>
        <p:txBody>
          <a:bodyPr anchor="t"/>
          <a:lstStyle>
            <a:lvl1pPr algn="l">
              <a:defRPr sz="4000" b="1" cap="all"/>
            </a:lvl1pPr>
          </a:lstStyle>
          <a:p>
            <a:r>
              <a:rPr lang="hr-HR" smtClean="0"/>
              <a:t>Uredite stil naslova matrice</a:t>
            </a:r>
            <a:endParaRPr lang="hr-HR"/>
          </a:p>
        </p:txBody>
      </p:sp>
      <p:sp>
        <p:nvSpPr>
          <p:cNvPr id="3" name="Rezervirano mjesto teksta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r-HR" smtClean="0"/>
              <a:t>Uredite stilove teksta matrice</a:t>
            </a:r>
          </a:p>
        </p:txBody>
      </p:sp>
      <p:sp>
        <p:nvSpPr>
          <p:cNvPr id="4" name="Rezervirano mjesto datuma 3"/>
          <p:cNvSpPr>
            <a:spLocks noGrp="1"/>
          </p:cNvSpPr>
          <p:nvPr>
            <p:ph type="dt" sz="half" idx="10"/>
          </p:nvPr>
        </p:nvSpPr>
        <p:spPr/>
        <p:txBody>
          <a:bodyPr/>
          <a:lstStyle/>
          <a:p>
            <a:fld id="{2AF8B6AD-9682-44A9-87C1-277021D15375}" type="datetimeFigureOut">
              <a:rPr lang="hr-HR" smtClean="0">
                <a:solidFill>
                  <a:prstClr val="black">
                    <a:tint val="75000"/>
                  </a:prstClr>
                </a:solidFill>
              </a:rPr>
              <a:pPr/>
              <a:t>25.9.2019.</a:t>
            </a:fld>
            <a:endParaRPr lang="hr-HR">
              <a:solidFill>
                <a:prstClr val="black">
                  <a:tint val="75000"/>
                </a:prstClr>
              </a:solidFill>
            </a:endParaRPr>
          </a:p>
        </p:txBody>
      </p:sp>
      <p:sp>
        <p:nvSpPr>
          <p:cNvPr id="5" name="Rezervirano mjesto podnožja 4"/>
          <p:cNvSpPr>
            <a:spLocks noGrp="1"/>
          </p:cNvSpPr>
          <p:nvPr>
            <p:ph type="ftr" sz="quarter" idx="11"/>
          </p:nvPr>
        </p:nvSpPr>
        <p:spPr/>
        <p:txBody>
          <a:bodyPr/>
          <a:lstStyle/>
          <a:p>
            <a:endParaRPr lang="hr-HR">
              <a:solidFill>
                <a:prstClr val="black">
                  <a:tint val="75000"/>
                </a:prstClr>
              </a:solidFill>
            </a:endParaRPr>
          </a:p>
        </p:txBody>
      </p:sp>
      <p:sp>
        <p:nvSpPr>
          <p:cNvPr id="6" name="Rezervirano mjesto broja slajda 5"/>
          <p:cNvSpPr>
            <a:spLocks noGrp="1"/>
          </p:cNvSpPr>
          <p:nvPr>
            <p:ph type="sldNum" sz="quarter" idx="12"/>
          </p:nvPr>
        </p:nvSpPr>
        <p:spPr/>
        <p:txBody>
          <a:bodyPr/>
          <a:lstStyle/>
          <a:p>
            <a:fld id="{2A383B30-4DB7-4E7E-B921-387DC9263965}" type="slidenum">
              <a:rPr lang="hr-HR" smtClean="0">
                <a:solidFill>
                  <a:prstClr val="black">
                    <a:tint val="75000"/>
                  </a:prstClr>
                </a:solidFill>
              </a:rPr>
              <a:pPr/>
              <a:t>‹#›</a:t>
            </a:fld>
            <a:endParaRPr lang="hr-HR">
              <a:solidFill>
                <a:prstClr val="black">
                  <a:tint val="75000"/>
                </a:prstClr>
              </a:solidFill>
            </a:endParaRPr>
          </a:p>
        </p:txBody>
      </p:sp>
    </p:spTree>
    <p:extLst>
      <p:ext uri="{BB962C8B-B14F-4D97-AF65-F5344CB8AC3E}">
        <p14:creationId xmlns:p14="http://schemas.microsoft.com/office/powerpoint/2010/main" val="8197224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va sadržaj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smtClean="0"/>
              <a:t>Uredite stil naslova matrice</a:t>
            </a:r>
            <a:endParaRPr lang="hr-HR"/>
          </a:p>
        </p:txBody>
      </p:sp>
      <p:sp>
        <p:nvSpPr>
          <p:cNvPr id="3" name="Rezervirano mjesto sadržaja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4" name="Rezervirano mjesto sadržaja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5" name="Rezervirano mjesto datuma 4"/>
          <p:cNvSpPr>
            <a:spLocks noGrp="1"/>
          </p:cNvSpPr>
          <p:nvPr>
            <p:ph type="dt" sz="half" idx="10"/>
          </p:nvPr>
        </p:nvSpPr>
        <p:spPr/>
        <p:txBody>
          <a:bodyPr/>
          <a:lstStyle/>
          <a:p>
            <a:fld id="{2AF8B6AD-9682-44A9-87C1-277021D15375}" type="datetimeFigureOut">
              <a:rPr lang="hr-HR" smtClean="0">
                <a:solidFill>
                  <a:prstClr val="black">
                    <a:tint val="75000"/>
                  </a:prstClr>
                </a:solidFill>
              </a:rPr>
              <a:pPr/>
              <a:t>25.9.2019.</a:t>
            </a:fld>
            <a:endParaRPr lang="hr-HR">
              <a:solidFill>
                <a:prstClr val="black">
                  <a:tint val="75000"/>
                </a:prstClr>
              </a:solidFill>
            </a:endParaRPr>
          </a:p>
        </p:txBody>
      </p:sp>
      <p:sp>
        <p:nvSpPr>
          <p:cNvPr id="6" name="Rezervirano mjesto podnožja 5"/>
          <p:cNvSpPr>
            <a:spLocks noGrp="1"/>
          </p:cNvSpPr>
          <p:nvPr>
            <p:ph type="ftr" sz="quarter" idx="11"/>
          </p:nvPr>
        </p:nvSpPr>
        <p:spPr/>
        <p:txBody>
          <a:bodyPr/>
          <a:lstStyle/>
          <a:p>
            <a:endParaRPr lang="hr-HR">
              <a:solidFill>
                <a:prstClr val="black">
                  <a:tint val="75000"/>
                </a:prstClr>
              </a:solidFill>
            </a:endParaRPr>
          </a:p>
        </p:txBody>
      </p:sp>
      <p:sp>
        <p:nvSpPr>
          <p:cNvPr id="7" name="Rezervirano mjesto broja slajda 6"/>
          <p:cNvSpPr>
            <a:spLocks noGrp="1"/>
          </p:cNvSpPr>
          <p:nvPr>
            <p:ph type="sldNum" sz="quarter" idx="12"/>
          </p:nvPr>
        </p:nvSpPr>
        <p:spPr/>
        <p:txBody>
          <a:bodyPr/>
          <a:lstStyle/>
          <a:p>
            <a:fld id="{2A383B30-4DB7-4E7E-B921-387DC9263965}" type="slidenum">
              <a:rPr lang="hr-HR" smtClean="0">
                <a:solidFill>
                  <a:prstClr val="black">
                    <a:tint val="75000"/>
                  </a:prstClr>
                </a:solidFill>
              </a:rPr>
              <a:pPr/>
              <a:t>‹#›</a:t>
            </a:fld>
            <a:endParaRPr lang="hr-HR">
              <a:solidFill>
                <a:prstClr val="black">
                  <a:tint val="75000"/>
                </a:prstClr>
              </a:solidFill>
            </a:endParaRPr>
          </a:p>
        </p:txBody>
      </p:sp>
    </p:spTree>
    <p:extLst>
      <p:ext uri="{BB962C8B-B14F-4D97-AF65-F5344CB8AC3E}">
        <p14:creationId xmlns:p14="http://schemas.microsoft.com/office/powerpoint/2010/main" val="54089612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Usporedb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lvl1pPr>
              <a:defRPr/>
            </a:lvl1pPr>
          </a:lstStyle>
          <a:p>
            <a:r>
              <a:rPr lang="hr-HR" smtClean="0"/>
              <a:t>Uredite stil naslova matrice</a:t>
            </a:r>
            <a:endParaRPr lang="hr-HR"/>
          </a:p>
        </p:txBody>
      </p:sp>
      <p:sp>
        <p:nvSpPr>
          <p:cNvPr id="3" name="Rezervirano mjesto teksta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smtClean="0"/>
              <a:t>Uredite stilove teksta matrice</a:t>
            </a:r>
          </a:p>
        </p:txBody>
      </p:sp>
      <p:sp>
        <p:nvSpPr>
          <p:cNvPr id="4" name="Rezervirano mjesto sadržaja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5" name="Rezervirano mjesto teksta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smtClean="0"/>
              <a:t>Uredite stilove teksta matrice</a:t>
            </a:r>
          </a:p>
        </p:txBody>
      </p:sp>
      <p:sp>
        <p:nvSpPr>
          <p:cNvPr id="6" name="Rezervirano mjesto sadržaja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7" name="Rezervirano mjesto datuma 6"/>
          <p:cNvSpPr>
            <a:spLocks noGrp="1"/>
          </p:cNvSpPr>
          <p:nvPr>
            <p:ph type="dt" sz="half" idx="10"/>
          </p:nvPr>
        </p:nvSpPr>
        <p:spPr/>
        <p:txBody>
          <a:bodyPr/>
          <a:lstStyle/>
          <a:p>
            <a:fld id="{2AF8B6AD-9682-44A9-87C1-277021D15375}" type="datetimeFigureOut">
              <a:rPr lang="hr-HR" smtClean="0">
                <a:solidFill>
                  <a:prstClr val="black">
                    <a:tint val="75000"/>
                  </a:prstClr>
                </a:solidFill>
              </a:rPr>
              <a:pPr/>
              <a:t>25.9.2019.</a:t>
            </a:fld>
            <a:endParaRPr lang="hr-HR">
              <a:solidFill>
                <a:prstClr val="black">
                  <a:tint val="75000"/>
                </a:prstClr>
              </a:solidFill>
            </a:endParaRPr>
          </a:p>
        </p:txBody>
      </p:sp>
      <p:sp>
        <p:nvSpPr>
          <p:cNvPr id="8" name="Rezervirano mjesto podnožja 7"/>
          <p:cNvSpPr>
            <a:spLocks noGrp="1"/>
          </p:cNvSpPr>
          <p:nvPr>
            <p:ph type="ftr" sz="quarter" idx="11"/>
          </p:nvPr>
        </p:nvSpPr>
        <p:spPr/>
        <p:txBody>
          <a:bodyPr/>
          <a:lstStyle/>
          <a:p>
            <a:endParaRPr lang="hr-HR">
              <a:solidFill>
                <a:prstClr val="black">
                  <a:tint val="75000"/>
                </a:prstClr>
              </a:solidFill>
            </a:endParaRPr>
          </a:p>
        </p:txBody>
      </p:sp>
      <p:sp>
        <p:nvSpPr>
          <p:cNvPr id="9" name="Rezervirano mjesto broja slajda 8"/>
          <p:cNvSpPr>
            <a:spLocks noGrp="1"/>
          </p:cNvSpPr>
          <p:nvPr>
            <p:ph type="sldNum" sz="quarter" idx="12"/>
          </p:nvPr>
        </p:nvSpPr>
        <p:spPr/>
        <p:txBody>
          <a:bodyPr/>
          <a:lstStyle/>
          <a:p>
            <a:fld id="{2A383B30-4DB7-4E7E-B921-387DC9263965}" type="slidenum">
              <a:rPr lang="hr-HR" smtClean="0">
                <a:solidFill>
                  <a:prstClr val="black">
                    <a:tint val="75000"/>
                  </a:prstClr>
                </a:solidFill>
              </a:rPr>
              <a:pPr/>
              <a:t>‹#›</a:t>
            </a:fld>
            <a:endParaRPr lang="hr-HR">
              <a:solidFill>
                <a:prstClr val="black">
                  <a:tint val="75000"/>
                </a:prstClr>
              </a:solidFill>
            </a:endParaRPr>
          </a:p>
        </p:txBody>
      </p:sp>
    </p:spTree>
    <p:extLst>
      <p:ext uri="{BB962C8B-B14F-4D97-AF65-F5344CB8AC3E}">
        <p14:creationId xmlns:p14="http://schemas.microsoft.com/office/powerpoint/2010/main" val="18854616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smtClean="0"/>
              <a:t>Uredite stil naslova matrice</a:t>
            </a:r>
            <a:endParaRPr lang="hr-HR"/>
          </a:p>
        </p:txBody>
      </p:sp>
      <p:sp>
        <p:nvSpPr>
          <p:cNvPr id="3" name="Rezervirano mjesto datuma 2"/>
          <p:cNvSpPr>
            <a:spLocks noGrp="1"/>
          </p:cNvSpPr>
          <p:nvPr>
            <p:ph type="dt" sz="half" idx="10"/>
          </p:nvPr>
        </p:nvSpPr>
        <p:spPr/>
        <p:txBody>
          <a:bodyPr/>
          <a:lstStyle/>
          <a:p>
            <a:fld id="{2AF8B6AD-9682-44A9-87C1-277021D15375}" type="datetimeFigureOut">
              <a:rPr lang="hr-HR" smtClean="0">
                <a:solidFill>
                  <a:prstClr val="black">
                    <a:tint val="75000"/>
                  </a:prstClr>
                </a:solidFill>
              </a:rPr>
              <a:pPr/>
              <a:t>25.9.2019.</a:t>
            </a:fld>
            <a:endParaRPr lang="hr-HR">
              <a:solidFill>
                <a:prstClr val="black">
                  <a:tint val="75000"/>
                </a:prstClr>
              </a:solidFill>
            </a:endParaRPr>
          </a:p>
        </p:txBody>
      </p:sp>
      <p:sp>
        <p:nvSpPr>
          <p:cNvPr id="4" name="Rezervirano mjesto podnožja 3"/>
          <p:cNvSpPr>
            <a:spLocks noGrp="1"/>
          </p:cNvSpPr>
          <p:nvPr>
            <p:ph type="ftr" sz="quarter" idx="11"/>
          </p:nvPr>
        </p:nvSpPr>
        <p:spPr/>
        <p:txBody>
          <a:bodyPr/>
          <a:lstStyle/>
          <a:p>
            <a:endParaRPr lang="hr-HR">
              <a:solidFill>
                <a:prstClr val="black">
                  <a:tint val="75000"/>
                </a:prstClr>
              </a:solidFill>
            </a:endParaRPr>
          </a:p>
        </p:txBody>
      </p:sp>
      <p:sp>
        <p:nvSpPr>
          <p:cNvPr id="5" name="Rezervirano mjesto broja slajda 4"/>
          <p:cNvSpPr>
            <a:spLocks noGrp="1"/>
          </p:cNvSpPr>
          <p:nvPr>
            <p:ph type="sldNum" sz="quarter" idx="12"/>
          </p:nvPr>
        </p:nvSpPr>
        <p:spPr/>
        <p:txBody>
          <a:bodyPr/>
          <a:lstStyle/>
          <a:p>
            <a:fld id="{2A383B30-4DB7-4E7E-B921-387DC9263965}" type="slidenum">
              <a:rPr lang="hr-HR" smtClean="0">
                <a:solidFill>
                  <a:prstClr val="black">
                    <a:tint val="75000"/>
                  </a:prstClr>
                </a:solidFill>
              </a:rPr>
              <a:pPr/>
              <a:t>‹#›</a:t>
            </a:fld>
            <a:endParaRPr lang="hr-HR">
              <a:solidFill>
                <a:prstClr val="black">
                  <a:tint val="75000"/>
                </a:prstClr>
              </a:solidFill>
            </a:endParaRPr>
          </a:p>
        </p:txBody>
      </p:sp>
    </p:spTree>
    <p:extLst>
      <p:ext uri="{BB962C8B-B14F-4D97-AF65-F5344CB8AC3E}">
        <p14:creationId xmlns:p14="http://schemas.microsoft.com/office/powerpoint/2010/main" val="422651281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razno">
    <p:spTree>
      <p:nvGrpSpPr>
        <p:cNvPr id="1" name=""/>
        <p:cNvGrpSpPr/>
        <p:nvPr/>
      </p:nvGrpSpPr>
      <p:grpSpPr>
        <a:xfrm>
          <a:off x="0" y="0"/>
          <a:ext cx="0" cy="0"/>
          <a:chOff x="0" y="0"/>
          <a:chExt cx="0" cy="0"/>
        </a:xfrm>
      </p:grpSpPr>
      <p:sp>
        <p:nvSpPr>
          <p:cNvPr id="2" name="Rezervirano mjesto datuma 1"/>
          <p:cNvSpPr>
            <a:spLocks noGrp="1"/>
          </p:cNvSpPr>
          <p:nvPr>
            <p:ph type="dt" sz="half" idx="10"/>
          </p:nvPr>
        </p:nvSpPr>
        <p:spPr/>
        <p:txBody>
          <a:bodyPr/>
          <a:lstStyle/>
          <a:p>
            <a:fld id="{2AF8B6AD-9682-44A9-87C1-277021D15375}" type="datetimeFigureOut">
              <a:rPr lang="hr-HR" smtClean="0">
                <a:solidFill>
                  <a:prstClr val="black">
                    <a:tint val="75000"/>
                  </a:prstClr>
                </a:solidFill>
              </a:rPr>
              <a:pPr/>
              <a:t>25.9.2019.</a:t>
            </a:fld>
            <a:endParaRPr lang="hr-HR">
              <a:solidFill>
                <a:prstClr val="black">
                  <a:tint val="75000"/>
                </a:prstClr>
              </a:solidFill>
            </a:endParaRPr>
          </a:p>
        </p:txBody>
      </p:sp>
      <p:sp>
        <p:nvSpPr>
          <p:cNvPr id="3" name="Rezervirano mjesto podnožja 2"/>
          <p:cNvSpPr>
            <a:spLocks noGrp="1"/>
          </p:cNvSpPr>
          <p:nvPr>
            <p:ph type="ftr" sz="quarter" idx="11"/>
          </p:nvPr>
        </p:nvSpPr>
        <p:spPr/>
        <p:txBody>
          <a:bodyPr/>
          <a:lstStyle/>
          <a:p>
            <a:endParaRPr lang="hr-HR">
              <a:solidFill>
                <a:prstClr val="black">
                  <a:tint val="75000"/>
                </a:prstClr>
              </a:solidFill>
            </a:endParaRPr>
          </a:p>
        </p:txBody>
      </p:sp>
      <p:sp>
        <p:nvSpPr>
          <p:cNvPr id="4" name="Rezervirano mjesto broja slajda 3"/>
          <p:cNvSpPr>
            <a:spLocks noGrp="1"/>
          </p:cNvSpPr>
          <p:nvPr>
            <p:ph type="sldNum" sz="quarter" idx="12"/>
          </p:nvPr>
        </p:nvSpPr>
        <p:spPr/>
        <p:txBody>
          <a:bodyPr/>
          <a:lstStyle/>
          <a:p>
            <a:fld id="{2A383B30-4DB7-4E7E-B921-387DC9263965}" type="slidenum">
              <a:rPr lang="hr-HR" smtClean="0">
                <a:solidFill>
                  <a:prstClr val="black">
                    <a:tint val="75000"/>
                  </a:prstClr>
                </a:solidFill>
              </a:rPr>
              <a:pPr/>
              <a:t>‹#›</a:t>
            </a:fld>
            <a:endParaRPr lang="hr-HR">
              <a:solidFill>
                <a:prstClr val="black">
                  <a:tint val="75000"/>
                </a:prstClr>
              </a:solidFill>
            </a:endParaRPr>
          </a:p>
        </p:txBody>
      </p:sp>
    </p:spTree>
    <p:extLst>
      <p:ext uri="{BB962C8B-B14F-4D97-AF65-F5344CB8AC3E}">
        <p14:creationId xmlns:p14="http://schemas.microsoft.com/office/powerpoint/2010/main" val="196784592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Sadržaj s opisom">
    <p:spTree>
      <p:nvGrpSpPr>
        <p:cNvPr id="1" name=""/>
        <p:cNvGrpSpPr/>
        <p:nvPr/>
      </p:nvGrpSpPr>
      <p:grpSpPr>
        <a:xfrm>
          <a:off x="0" y="0"/>
          <a:ext cx="0" cy="0"/>
          <a:chOff x="0" y="0"/>
          <a:chExt cx="0" cy="0"/>
        </a:xfrm>
      </p:grpSpPr>
      <p:sp>
        <p:nvSpPr>
          <p:cNvPr id="2" name="Naslov 1"/>
          <p:cNvSpPr>
            <a:spLocks noGrp="1"/>
          </p:cNvSpPr>
          <p:nvPr>
            <p:ph type="title"/>
          </p:nvPr>
        </p:nvSpPr>
        <p:spPr>
          <a:xfrm>
            <a:off x="457200" y="273050"/>
            <a:ext cx="3008313" cy="1162050"/>
          </a:xfrm>
        </p:spPr>
        <p:txBody>
          <a:bodyPr anchor="b"/>
          <a:lstStyle>
            <a:lvl1pPr algn="l">
              <a:defRPr sz="2000" b="1"/>
            </a:lvl1pPr>
          </a:lstStyle>
          <a:p>
            <a:r>
              <a:rPr lang="hr-HR" smtClean="0"/>
              <a:t>Uredite stil naslova matrice</a:t>
            </a:r>
            <a:endParaRPr lang="hr-HR"/>
          </a:p>
        </p:txBody>
      </p:sp>
      <p:sp>
        <p:nvSpPr>
          <p:cNvPr id="3" name="Rezervirano mjesto sadržaja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4" name="Rezervirano mjesto teksta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smtClean="0"/>
              <a:t>Uredite stilove teksta matrice</a:t>
            </a:r>
          </a:p>
        </p:txBody>
      </p:sp>
      <p:sp>
        <p:nvSpPr>
          <p:cNvPr id="5" name="Rezervirano mjesto datuma 4"/>
          <p:cNvSpPr>
            <a:spLocks noGrp="1"/>
          </p:cNvSpPr>
          <p:nvPr>
            <p:ph type="dt" sz="half" idx="10"/>
          </p:nvPr>
        </p:nvSpPr>
        <p:spPr/>
        <p:txBody>
          <a:bodyPr/>
          <a:lstStyle/>
          <a:p>
            <a:fld id="{2AF8B6AD-9682-44A9-87C1-277021D15375}" type="datetimeFigureOut">
              <a:rPr lang="hr-HR" smtClean="0">
                <a:solidFill>
                  <a:prstClr val="black">
                    <a:tint val="75000"/>
                  </a:prstClr>
                </a:solidFill>
              </a:rPr>
              <a:pPr/>
              <a:t>25.9.2019.</a:t>
            </a:fld>
            <a:endParaRPr lang="hr-HR">
              <a:solidFill>
                <a:prstClr val="black">
                  <a:tint val="75000"/>
                </a:prstClr>
              </a:solidFill>
            </a:endParaRPr>
          </a:p>
        </p:txBody>
      </p:sp>
      <p:sp>
        <p:nvSpPr>
          <p:cNvPr id="6" name="Rezervirano mjesto podnožja 5"/>
          <p:cNvSpPr>
            <a:spLocks noGrp="1"/>
          </p:cNvSpPr>
          <p:nvPr>
            <p:ph type="ftr" sz="quarter" idx="11"/>
          </p:nvPr>
        </p:nvSpPr>
        <p:spPr/>
        <p:txBody>
          <a:bodyPr/>
          <a:lstStyle/>
          <a:p>
            <a:endParaRPr lang="hr-HR">
              <a:solidFill>
                <a:prstClr val="black">
                  <a:tint val="75000"/>
                </a:prstClr>
              </a:solidFill>
            </a:endParaRPr>
          </a:p>
        </p:txBody>
      </p:sp>
      <p:sp>
        <p:nvSpPr>
          <p:cNvPr id="7" name="Rezervirano mjesto broja slajda 6"/>
          <p:cNvSpPr>
            <a:spLocks noGrp="1"/>
          </p:cNvSpPr>
          <p:nvPr>
            <p:ph type="sldNum" sz="quarter" idx="12"/>
          </p:nvPr>
        </p:nvSpPr>
        <p:spPr/>
        <p:txBody>
          <a:bodyPr/>
          <a:lstStyle/>
          <a:p>
            <a:fld id="{2A383B30-4DB7-4E7E-B921-387DC9263965}" type="slidenum">
              <a:rPr lang="hr-HR" smtClean="0">
                <a:solidFill>
                  <a:prstClr val="black">
                    <a:tint val="75000"/>
                  </a:prstClr>
                </a:solidFill>
              </a:rPr>
              <a:pPr/>
              <a:t>‹#›</a:t>
            </a:fld>
            <a:endParaRPr lang="hr-HR">
              <a:solidFill>
                <a:prstClr val="black">
                  <a:tint val="75000"/>
                </a:prstClr>
              </a:solidFill>
            </a:endParaRPr>
          </a:p>
        </p:txBody>
      </p:sp>
    </p:spTree>
    <p:extLst>
      <p:ext uri="{BB962C8B-B14F-4D97-AF65-F5344CB8AC3E}">
        <p14:creationId xmlns:p14="http://schemas.microsoft.com/office/powerpoint/2010/main" val="13388616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mtClean="0"/>
              <a:t>Click to edit Master title style</a:t>
            </a:r>
            <a:endParaRPr lang="fr-CA"/>
          </a:p>
        </p:txBody>
      </p:sp>
      <p:sp>
        <p:nvSpPr>
          <p:cNvPr id="3" name="Espace réservé du contenu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4" name="Espace réservé de la date 3"/>
          <p:cNvSpPr>
            <a:spLocks noGrp="1"/>
          </p:cNvSpPr>
          <p:nvPr>
            <p:ph type="dt" sz="half" idx="10"/>
          </p:nvPr>
        </p:nvSpPr>
        <p:spPr/>
        <p:txBody>
          <a:bodyPr/>
          <a:lstStyle>
            <a:lvl1pPr>
              <a:defRPr/>
            </a:lvl1pPr>
          </a:lstStyle>
          <a:p>
            <a:pPr>
              <a:defRPr/>
            </a:pPr>
            <a:fld id="{DA216AFE-A6B6-4C95-B1E1-825C80EAD9BA}" type="datetimeFigureOut">
              <a:rPr lang="fr-FR"/>
              <a:pPr>
                <a:defRPr/>
              </a:pPr>
              <a:t>25/09/2019</a:t>
            </a:fld>
            <a:endParaRPr lang="fr-CA"/>
          </a:p>
        </p:txBody>
      </p:sp>
      <p:sp>
        <p:nvSpPr>
          <p:cNvPr id="5" name="Espace réservé du pied de page 4"/>
          <p:cNvSpPr>
            <a:spLocks noGrp="1"/>
          </p:cNvSpPr>
          <p:nvPr>
            <p:ph type="ftr" sz="quarter" idx="11"/>
          </p:nvPr>
        </p:nvSpPr>
        <p:spPr/>
        <p:txBody>
          <a:bodyPr/>
          <a:lstStyle>
            <a:lvl1pPr>
              <a:defRPr/>
            </a:lvl1pPr>
          </a:lstStyle>
          <a:p>
            <a:pPr>
              <a:defRPr/>
            </a:pPr>
            <a:endParaRPr lang="fr-CA"/>
          </a:p>
        </p:txBody>
      </p:sp>
      <p:sp>
        <p:nvSpPr>
          <p:cNvPr id="6" name="Espace réservé du numéro de diapositive 5"/>
          <p:cNvSpPr>
            <a:spLocks noGrp="1"/>
          </p:cNvSpPr>
          <p:nvPr>
            <p:ph type="sldNum" sz="quarter" idx="12"/>
          </p:nvPr>
        </p:nvSpPr>
        <p:spPr/>
        <p:txBody>
          <a:bodyPr/>
          <a:lstStyle>
            <a:lvl1pPr>
              <a:defRPr/>
            </a:lvl1pPr>
          </a:lstStyle>
          <a:p>
            <a:pPr>
              <a:defRPr/>
            </a:pPr>
            <a:fld id="{52E65C63-0B50-4E42-8DE3-199FE49559C0}" type="slidenum">
              <a:rPr lang="fr-CA"/>
              <a:pPr>
                <a:defRPr/>
              </a:pPr>
              <a:t>‹#›</a:t>
            </a:fld>
            <a:endParaRPr lang="fr-CA"/>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Slika s opisom">
    <p:spTree>
      <p:nvGrpSpPr>
        <p:cNvPr id="1" name=""/>
        <p:cNvGrpSpPr/>
        <p:nvPr/>
      </p:nvGrpSpPr>
      <p:grpSpPr>
        <a:xfrm>
          <a:off x="0" y="0"/>
          <a:ext cx="0" cy="0"/>
          <a:chOff x="0" y="0"/>
          <a:chExt cx="0" cy="0"/>
        </a:xfrm>
      </p:grpSpPr>
      <p:sp>
        <p:nvSpPr>
          <p:cNvPr id="2" name="Naslov 1"/>
          <p:cNvSpPr>
            <a:spLocks noGrp="1"/>
          </p:cNvSpPr>
          <p:nvPr>
            <p:ph type="title"/>
          </p:nvPr>
        </p:nvSpPr>
        <p:spPr>
          <a:xfrm>
            <a:off x="1792288" y="4800600"/>
            <a:ext cx="5486400" cy="566738"/>
          </a:xfrm>
        </p:spPr>
        <p:txBody>
          <a:bodyPr anchor="b"/>
          <a:lstStyle>
            <a:lvl1pPr algn="l">
              <a:defRPr sz="2000" b="1"/>
            </a:lvl1pPr>
          </a:lstStyle>
          <a:p>
            <a:r>
              <a:rPr lang="hr-HR" smtClean="0"/>
              <a:t>Uredite stil naslova matrice</a:t>
            </a:r>
            <a:endParaRPr lang="hr-HR"/>
          </a:p>
        </p:txBody>
      </p:sp>
      <p:sp>
        <p:nvSpPr>
          <p:cNvPr id="3" name="Rezervirano mjesto slik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r-HR"/>
          </a:p>
        </p:txBody>
      </p:sp>
      <p:sp>
        <p:nvSpPr>
          <p:cNvPr id="4" name="Rezervirano mjesto teksta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smtClean="0"/>
              <a:t>Uredite stilove teksta matrice</a:t>
            </a:r>
          </a:p>
        </p:txBody>
      </p:sp>
      <p:sp>
        <p:nvSpPr>
          <p:cNvPr id="5" name="Rezervirano mjesto datuma 4"/>
          <p:cNvSpPr>
            <a:spLocks noGrp="1"/>
          </p:cNvSpPr>
          <p:nvPr>
            <p:ph type="dt" sz="half" idx="10"/>
          </p:nvPr>
        </p:nvSpPr>
        <p:spPr/>
        <p:txBody>
          <a:bodyPr/>
          <a:lstStyle/>
          <a:p>
            <a:fld id="{2AF8B6AD-9682-44A9-87C1-277021D15375}" type="datetimeFigureOut">
              <a:rPr lang="hr-HR" smtClean="0">
                <a:solidFill>
                  <a:prstClr val="black">
                    <a:tint val="75000"/>
                  </a:prstClr>
                </a:solidFill>
              </a:rPr>
              <a:pPr/>
              <a:t>25.9.2019.</a:t>
            </a:fld>
            <a:endParaRPr lang="hr-HR">
              <a:solidFill>
                <a:prstClr val="black">
                  <a:tint val="75000"/>
                </a:prstClr>
              </a:solidFill>
            </a:endParaRPr>
          </a:p>
        </p:txBody>
      </p:sp>
      <p:sp>
        <p:nvSpPr>
          <p:cNvPr id="6" name="Rezervirano mjesto podnožja 5"/>
          <p:cNvSpPr>
            <a:spLocks noGrp="1"/>
          </p:cNvSpPr>
          <p:nvPr>
            <p:ph type="ftr" sz="quarter" idx="11"/>
          </p:nvPr>
        </p:nvSpPr>
        <p:spPr/>
        <p:txBody>
          <a:bodyPr/>
          <a:lstStyle/>
          <a:p>
            <a:endParaRPr lang="hr-HR">
              <a:solidFill>
                <a:prstClr val="black">
                  <a:tint val="75000"/>
                </a:prstClr>
              </a:solidFill>
            </a:endParaRPr>
          </a:p>
        </p:txBody>
      </p:sp>
      <p:sp>
        <p:nvSpPr>
          <p:cNvPr id="7" name="Rezervirano mjesto broja slajda 6"/>
          <p:cNvSpPr>
            <a:spLocks noGrp="1"/>
          </p:cNvSpPr>
          <p:nvPr>
            <p:ph type="sldNum" sz="quarter" idx="12"/>
          </p:nvPr>
        </p:nvSpPr>
        <p:spPr/>
        <p:txBody>
          <a:bodyPr/>
          <a:lstStyle/>
          <a:p>
            <a:fld id="{2A383B30-4DB7-4E7E-B921-387DC9263965}" type="slidenum">
              <a:rPr lang="hr-HR" smtClean="0">
                <a:solidFill>
                  <a:prstClr val="black">
                    <a:tint val="75000"/>
                  </a:prstClr>
                </a:solidFill>
              </a:rPr>
              <a:pPr/>
              <a:t>‹#›</a:t>
            </a:fld>
            <a:endParaRPr lang="hr-HR">
              <a:solidFill>
                <a:prstClr val="black">
                  <a:tint val="75000"/>
                </a:prstClr>
              </a:solidFill>
            </a:endParaRPr>
          </a:p>
        </p:txBody>
      </p:sp>
    </p:spTree>
    <p:extLst>
      <p:ext uri="{BB962C8B-B14F-4D97-AF65-F5344CB8AC3E}">
        <p14:creationId xmlns:p14="http://schemas.microsoft.com/office/powerpoint/2010/main" val="315200422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Naslov i okomiti tekst">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smtClean="0"/>
              <a:t>Uredite stil naslova matrice</a:t>
            </a:r>
            <a:endParaRPr lang="hr-HR"/>
          </a:p>
        </p:txBody>
      </p:sp>
      <p:sp>
        <p:nvSpPr>
          <p:cNvPr id="3" name="Rezervirano mjesto okomitog teksta 2"/>
          <p:cNvSpPr>
            <a:spLocks noGrp="1"/>
          </p:cNvSpPr>
          <p:nvPr>
            <p:ph type="body" orient="vert" idx="1"/>
          </p:nvPr>
        </p:nvSpPr>
        <p:spPr/>
        <p:txBody>
          <a:bodyPr vert="eaVert"/>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4" name="Rezervirano mjesto datuma 3"/>
          <p:cNvSpPr>
            <a:spLocks noGrp="1"/>
          </p:cNvSpPr>
          <p:nvPr>
            <p:ph type="dt" sz="half" idx="10"/>
          </p:nvPr>
        </p:nvSpPr>
        <p:spPr/>
        <p:txBody>
          <a:bodyPr/>
          <a:lstStyle/>
          <a:p>
            <a:fld id="{2AF8B6AD-9682-44A9-87C1-277021D15375}" type="datetimeFigureOut">
              <a:rPr lang="hr-HR" smtClean="0">
                <a:solidFill>
                  <a:prstClr val="black">
                    <a:tint val="75000"/>
                  </a:prstClr>
                </a:solidFill>
              </a:rPr>
              <a:pPr/>
              <a:t>25.9.2019.</a:t>
            </a:fld>
            <a:endParaRPr lang="hr-HR">
              <a:solidFill>
                <a:prstClr val="black">
                  <a:tint val="75000"/>
                </a:prstClr>
              </a:solidFill>
            </a:endParaRPr>
          </a:p>
        </p:txBody>
      </p:sp>
      <p:sp>
        <p:nvSpPr>
          <p:cNvPr id="5" name="Rezervirano mjesto podnožja 4"/>
          <p:cNvSpPr>
            <a:spLocks noGrp="1"/>
          </p:cNvSpPr>
          <p:nvPr>
            <p:ph type="ftr" sz="quarter" idx="11"/>
          </p:nvPr>
        </p:nvSpPr>
        <p:spPr/>
        <p:txBody>
          <a:bodyPr/>
          <a:lstStyle/>
          <a:p>
            <a:endParaRPr lang="hr-HR">
              <a:solidFill>
                <a:prstClr val="black">
                  <a:tint val="75000"/>
                </a:prstClr>
              </a:solidFill>
            </a:endParaRPr>
          </a:p>
        </p:txBody>
      </p:sp>
      <p:sp>
        <p:nvSpPr>
          <p:cNvPr id="6" name="Rezervirano mjesto broja slajda 5"/>
          <p:cNvSpPr>
            <a:spLocks noGrp="1"/>
          </p:cNvSpPr>
          <p:nvPr>
            <p:ph type="sldNum" sz="quarter" idx="12"/>
          </p:nvPr>
        </p:nvSpPr>
        <p:spPr/>
        <p:txBody>
          <a:bodyPr/>
          <a:lstStyle/>
          <a:p>
            <a:fld id="{2A383B30-4DB7-4E7E-B921-387DC9263965}" type="slidenum">
              <a:rPr lang="hr-HR" smtClean="0">
                <a:solidFill>
                  <a:prstClr val="black">
                    <a:tint val="75000"/>
                  </a:prstClr>
                </a:solidFill>
              </a:rPr>
              <a:pPr/>
              <a:t>‹#›</a:t>
            </a:fld>
            <a:endParaRPr lang="hr-HR">
              <a:solidFill>
                <a:prstClr val="black">
                  <a:tint val="75000"/>
                </a:prstClr>
              </a:solidFill>
            </a:endParaRPr>
          </a:p>
        </p:txBody>
      </p:sp>
    </p:spTree>
    <p:extLst>
      <p:ext uri="{BB962C8B-B14F-4D97-AF65-F5344CB8AC3E}">
        <p14:creationId xmlns:p14="http://schemas.microsoft.com/office/powerpoint/2010/main" val="277411805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Okomiti naslov i tekst">
    <p:spTree>
      <p:nvGrpSpPr>
        <p:cNvPr id="1" name=""/>
        <p:cNvGrpSpPr/>
        <p:nvPr/>
      </p:nvGrpSpPr>
      <p:grpSpPr>
        <a:xfrm>
          <a:off x="0" y="0"/>
          <a:ext cx="0" cy="0"/>
          <a:chOff x="0" y="0"/>
          <a:chExt cx="0" cy="0"/>
        </a:xfrm>
      </p:grpSpPr>
      <p:sp>
        <p:nvSpPr>
          <p:cNvPr id="2" name="Okomiti naslov 1"/>
          <p:cNvSpPr>
            <a:spLocks noGrp="1"/>
          </p:cNvSpPr>
          <p:nvPr>
            <p:ph type="title" orient="vert"/>
          </p:nvPr>
        </p:nvSpPr>
        <p:spPr>
          <a:xfrm>
            <a:off x="6629400" y="274638"/>
            <a:ext cx="2057400" cy="5851525"/>
          </a:xfrm>
        </p:spPr>
        <p:txBody>
          <a:bodyPr vert="eaVert"/>
          <a:lstStyle/>
          <a:p>
            <a:r>
              <a:rPr lang="hr-HR" smtClean="0"/>
              <a:t>Uredite stil naslova matrice</a:t>
            </a:r>
            <a:endParaRPr lang="hr-HR"/>
          </a:p>
        </p:txBody>
      </p:sp>
      <p:sp>
        <p:nvSpPr>
          <p:cNvPr id="3" name="Rezervirano mjesto okomitog teksta 2"/>
          <p:cNvSpPr>
            <a:spLocks noGrp="1"/>
          </p:cNvSpPr>
          <p:nvPr>
            <p:ph type="body" orient="vert" idx="1"/>
          </p:nvPr>
        </p:nvSpPr>
        <p:spPr>
          <a:xfrm>
            <a:off x="457200" y="274638"/>
            <a:ext cx="6019800" cy="5851525"/>
          </a:xfrm>
        </p:spPr>
        <p:txBody>
          <a:bodyPr vert="eaVert"/>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4" name="Rezervirano mjesto datuma 3"/>
          <p:cNvSpPr>
            <a:spLocks noGrp="1"/>
          </p:cNvSpPr>
          <p:nvPr>
            <p:ph type="dt" sz="half" idx="10"/>
          </p:nvPr>
        </p:nvSpPr>
        <p:spPr/>
        <p:txBody>
          <a:bodyPr/>
          <a:lstStyle/>
          <a:p>
            <a:fld id="{2AF8B6AD-9682-44A9-87C1-277021D15375}" type="datetimeFigureOut">
              <a:rPr lang="hr-HR" smtClean="0">
                <a:solidFill>
                  <a:prstClr val="black">
                    <a:tint val="75000"/>
                  </a:prstClr>
                </a:solidFill>
              </a:rPr>
              <a:pPr/>
              <a:t>25.9.2019.</a:t>
            </a:fld>
            <a:endParaRPr lang="hr-HR">
              <a:solidFill>
                <a:prstClr val="black">
                  <a:tint val="75000"/>
                </a:prstClr>
              </a:solidFill>
            </a:endParaRPr>
          </a:p>
        </p:txBody>
      </p:sp>
      <p:sp>
        <p:nvSpPr>
          <p:cNvPr id="5" name="Rezervirano mjesto podnožja 4"/>
          <p:cNvSpPr>
            <a:spLocks noGrp="1"/>
          </p:cNvSpPr>
          <p:nvPr>
            <p:ph type="ftr" sz="quarter" idx="11"/>
          </p:nvPr>
        </p:nvSpPr>
        <p:spPr/>
        <p:txBody>
          <a:bodyPr/>
          <a:lstStyle/>
          <a:p>
            <a:endParaRPr lang="hr-HR">
              <a:solidFill>
                <a:prstClr val="black">
                  <a:tint val="75000"/>
                </a:prstClr>
              </a:solidFill>
            </a:endParaRPr>
          </a:p>
        </p:txBody>
      </p:sp>
      <p:sp>
        <p:nvSpPr>
          <p:cNvPr id="6" name="Rezervirano mjesto broja slajda 5"/>
          <p:cNvSpPr>
            <a:spLocks noGrp="1"/>
          </p:cNvSpPr>
          <p:nvPr>
            <p:ph type="sldNum" sz="quarter" idx="12"/>
          </p:nvPr>
        </p:nvSpPr>
        <p:spPr/>
        <p:txBody>
          <a:bodyPr/>
          <a:lstStyle/>
          <a:p>
            <a:fld id="{2A383B30-4DB7-4E7E-B921-387DC9263965}" type="slidenum">
              <a:rPr lang="hr-HR" smtClean="0">
                <a:solidFill>
                  <a:prstClr val="black">
                    <a:tint val="75000"/>
                  </a:prstClr>
                </a:solidFill>
              </a:rPr>
              <a:pPr/>
              <a:t>‹#›</a:t>
            </a:fld>
            <a:endParaRPr lang="hr-HR">
              <a:solidFill>
                <a:prstClr val="black">
                  <a:tint val="75000"/>
                </a:prstClr>
              </a:solidFill>
            </a:endParaRPr>
          </a:p>
        </p:txBody>
      </p:sp>
    </p:spTree>
    <p:extLst>
      <p:ext uri="{BB962C8B-B14F-4D97-AF65-F5344CB8AC3E}">
        <p14:creationId xmlns:p14="http://schemas.microsoft.com/office/powerpoint/2010/main" val="14607380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fr-CA"/>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Espace réservé de la date 3"/>
          <p:cNvSpPr>
            <a:spLocks noGrp="1"/>
          </p:cNvSpPr>
          <p:nvPr>
            <p:ph type="dt" sz="half" idx="10"/>
          </p:nvPr>
        </p:nvSpPr>
        <p:spPr/>
        <p:txBody>
          <a:bodyPr/>
          <a:lstStyle>
            <a:lvl1pPr>
              <a:defRPr/>
            </a:lvl1pPr>
          </a:lstStyle>
          <a:p>
            <a:pPr>
              <a:defRPr/>
            </a:pPr>
            <a:fld id="{DDC5DEC1-5E8A-4012-820C-1F691A299018}" type="datetimeFigureOut">
              <a:rPr lang="fr-FR"/>
              <a:pPr>
                <a:defRPr/>
              </a:pPr>
              <a:t>25/09/2019</a:t>
            </a:fld>
            <a:endParaRPr lang="fr-CA"/>
          </a:p>
        </p:txBody>
      </p:sp>
      <p:sp>
        <p:nvSpPr>
          <p:cNvPr id="5" name="Espace réservé du pied de page 4"/>
          <p:cNvSpPr>
            <a:spLocks noGrp="1"/>
          </p:cNvSpPr>
          <p:nvPr>
            <p:ph type="ftr" sz="quarter" idx="11"/>
          </p:nvPr>
        </p:nvSpPr>
        <p:spPr/>
        <p:txBody>
          <a:bodyPr/>
          <a:lstStyle>
            <a:lvl1pPr>
              <a:defRPr/>
            </a:lvl1pPr>
          </a:lstStyle>
          <a:p>
            <a:pPr>
              <a:defRPr/>
            </a:pPr>
            <a:endParaRPr lang="fr-CA"/>
          </a:p>
        </p:txBody>
      </p:sp>
      <p:sp>
        <p:nvSpPr>
          <p:cNvPr id="6" name="Espace réservé du numéro de diapositive 5"/>
          <p:cNvSpPr>
            <a:spLocks noGrp="1"/>
          </p:cNvSpPr>
          <p:nvPr>
            <p:ph type="sldNum" sz="quarter" idx="12"/>
          </p:nvPr>
        </p:nvSpPr>
        <p:spPr/>
        <p:txBody>
          <a:bodyPr/>
          <a:lstStyle>
            <a:lvl1pPr>
              <a:defRPr/>
            </a:lvl1pPr>
          </a:lstStyle>
          <a:p>
            <a:pPr>
              <a:defRPr/>
            </a:pPr>
            <a:fld id="{86BCA3DB-955C-4FA8-9765-D0BF9C22EE62}" type="slidenum">
              <a:rPr lang="fr-CA"/>
              <a:pPr>
                <a:defRPr/>
              </a:pPr>
              <a:t>‹#›</a:t>
            </a:fld>
            <a:endParaRPr lang="fr-C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mtClean="0"/>
              <a:t>Click to edit Master title style</a:t>
            </a:r>
            <a:endParaRPr lang="fr-CA"/>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5" name="Espace réservé de la date 3"/>
          <p:cNvSpPr>
            <a:spLocks noGrp="1"/>
          </p:cNvSpPr>
          <p:nvPr>
            <p:ph type="dt" sz="half" idx="10"/>
          </p:nvPr>
        </p:nvSpPr>
        <p:spPr/>
        <p:txBody>
          <a:bodyPr/>
          <a:lstStyle>
            <a:lvl1pPr>
              <a:defRPr/>
            </a:lvl1pPr>
          </a:lstStyle>
          <a:p>
            <a:pPr>
              <a:defRPr/>
            </a:pPr>
            <a:fld id="{D0126F2E-D314-4EEC-8D86-EFB448AB1130}" type="datetimeFigureOut">
              <a:rPr lang="fr-FR"/>
              <a:pPr>
                <a:defRPr/>
              </a:pPr>
              <a:t>25/09/2019</a:t>
            </a:fld>
            <a:endParaRPr lang="fr-CA"/>
          </a:p>
        </p:txBody>
      </p:sp>
      <p:sp>
        <p:nvSpPr>
          <p:cNvPr id="6" name="Espace réservé du pied de page 4"/>
          <p:cNvSpPr>
            <a:spLocks noGrp="1"/>
          </p:cNvSpPr>
          <p:nvPr>
            <p:ph type="ftr" sz="quarter" idx="11"/>
          </p:nvPr>
        </p:nvSpPr>
        <p:spPr/>
        <p:txBody>
          <a:bodyPr/>
          <a:lstStyle>
            <a:lvl1pPr>
              <a:defRPr/>
            </a:lvl1pPr>
          </a:lstStyle>
          <a:p>
            <a:pPr>
              <a:defRPr/>
            </a:pPr>
            <a:endParaRPr lang="fr-CA"/>
          </a:p>
        </p:txBody>
      </p:sp>
      <p:sp>
        <p:nvSpPr>
          <p:cNvPr id="7" name="Espace réservé du numéro de diapositive 5"/>
          <p:cNvSpPr>
            <a:spLocks noGrp="1"/>
          </p:cNvSpPr>
          <p:nvPr>
            <p:ph type="sldNum" sz="quarter" idx="12"/>
          </p:nvPr>
        </p:nvSpPr>
        <p:spPr/>
        <p:txBody>
          <a:bodyPr/>
          <a:lstStyle>
            <a:lvl1pPr>
              <a:defRPr/>
            </a:lvl1pPr>
          </a:lstStyle>
          <a:p>
            <a:pPr>
              <a:defRPr/>
            </a:pPr>
            <a:fld id="{030EE89C-D82A-468D-A043-5A72FBAEAEB2}" type="slidenum">
              <a:rPr lang="fr-CA"/>
              <a:pPr>
                <a:defRPr/>
              </a:pPr>
              <a:t>‹#›</a:t>
            </a:fld>
            <a:endParaRPr lang="fr-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en-US" smtClean="0"/>
              <a:t>Click to edit Master title style</a:t>
            </a:r>
            <a:endParaRPr lang="fr-CA"/>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7" name="Espace réservé de la date 3"/>
          <p:cNvSpPr>
            <a:spLocks noGrp="1"/>
          </p:cNvSpPr>
          <p:nvPr>
            <p:ph type="dt" sz="half" idx="10"/>
          </p:nvPr>
        </p:nvSpPr>
        <p:spPr/>
        <p:txBody>
          <a:bodyPr/>
          <a:lstStyle>
            <a:lvl1pPr>
              <a:defRPr/>
            </a:lvl1pPr>
          </a:lstStyle>
          <a:p>
            <a:pPr>
              <a:defRPr/>
            </a:pPr>
            <a:fld id="{1DC8ABD4-FAFF-4905-85EF-17438733EBF7}" type="datetimeFigureOut">
              <a:rPr lang="fr-FR"/>
              <a:pPr>
                <a:defRPr/>
              </a:pPr>
              <a:t>25/09/2019</a:t>
            </a:fld>
            <a:endParaRPr lang="fr-CA"/>
          </a:p>
        </p:txBody>
      </p:sp>
      <p:sp>
        <p:nvSpPr>
          <p:cNvPr id="8" name="Espace réservé du pied de page 4"/>
          <p:cNvSpPr>
            <a:spLocks noGrp="1"/>
          </p:cNvSpPr>
          <p:nvPr>
            <p:ph type="ftr" sz="quarter" idx="11"/>
          </p:nvPr>
        </p:nvSpPr>
        <p:spPr/>
        <p:txBody>
          <a:bodyPr/>
          <a:lstStyle>
            <a:lvl1pPr>
              <a:defRPr/>
            </a:lvl1pPr>
          </a:lstStyle>
          <a:p>
            <a:pPr>
              <a:defRPr/>
            </a:pPr>
            <a:endParaRPr lang="fr-CA"/>
          </a:p>
        </p:txBody>
      </p:sp>
      <p:sp>
        <p:nvSpPr>
          <p:cNvPr id="9" name="Espace réservé du numéro de diapositive 5"/>
          <p:cNvSpPr>
            <a:spLocks noGrp="1"/>
          </p:cNvSpPr>
          <p:nvPr>
            <p:ph type="sldNum" sz="quarter" idx="12"/>
          </p:nvPr>
        </p:nvSpPr>
        <p:spPr/>
        <p:txBody>
          <a:bodyPr/>
          <a:lstStyle>
            <a:lvl1pPr>
              <a:defRPr/>
            </a:lvl1pPr>
          </a:lstStyle>
          <a:p>
            <a:pPr>
              <a:defRPr/>
            </a:pPr>
            <a:fld id="{BAD28709-C459-4172-9DDD-30B39AA90991}" type="slidenum">
              <a:rPr lang="fr-CA"/>
              <a:pPr>
                <a:defRPr/>
              </a:pPr>
              <a:t>‹#›</a:t>
            </a:fld>
            <a:endParaRPr lang="fr-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mtClean="0"/>
              <a:t>Click to edit Master title style</a:t>
            </a:r>
            <a:endParaRPr lang="fr-CA"/>
          </a:p>
        </p:txBody>
      </p:sp>
      <p:sp>
        <p:nvSpPr>
          <p:cNvPr id="3" name="Espace réservé de la date 3"/>
          <p:cNvSpPr>
            <a:spLocks noGrp="1"/>
          </p:cNvSpPr>
          <p:nvPr>
            <p:ph type="dt" sz="half" idx="10"/>
          </p:nvPr>
        </p:nvSpPr>
        <p:spPr/>
        <p:txBody>
          <a:bodyPr/>
          <a:lstStyle>
            <a:lvl1pPr>
              <a:defRPr/>
            </a:lvl1pPr>
          </a:lstStyle>
          <a:p>
            <a:pPr>
              <a:defRPr/>
            </a:pPr>
            <a:fld id="{FEB1ABE8-06E1-4902-963C-5A78F2955D3F}" type="datetimeFigureOut">
              <a:rPr lang="fr-FR"/>
              <a:pPr>
                <a:defRPr/>
              </a:pPr>
              <a:t>25/09/2019</a:t>
            </a:fld>
            <a:endParaRPr lang="fr-CA"/>
          </a:p>
        </p:txBody>
      </p:sp>
      <p:sp>
        <p:nvSpPr>
          <p:cNvPr id="4" name="Espace réservé du pied de page 4"/>
          <p:cNvSpPr>
            <a:spLocks noGrp="1"/>
          </p:cNvSpPr>
          <p:nvPr>
            <p:ph type="ftr" sz="quarter" idx="11"/>
          </p:nvPr>
        </p:nvSpPr>
        <p:spPr/>
        <p:txBody>
          <a:bodyPr/>
          <a:lstStyle>
            <a:lvl1pPr>
              <a:defRPr/>
            </a:lvl1pPr>
          </a:lstStyle>
          <a:p>
            <a:pPr>
              <a:defRPr/>
            </a:pPr>
            <a:endParaRPr lang="fr-CA"/>
          </a:p>
        </p:txBody>
      </p:sp>
      <p:sp>
        <p:nvSpPr>
          <p:cNvPr id="5" name="Espace réservé du numéro de diapositive 5"/>
          <p:cNvSpPr>
            <a:spLocks noGrp="1"/>
          </p:cNvSpPr>
          <p:nvPr>
            <p:ph type="sldNum" sz="quarter" idx="12"/>
          </p:nvPr>
        </p:nvSpPr>
        <p:spPr/>
        <p:txBody>
          <a:bodyPr/>
          <a:lstStyle>
            <a:lvl1pPr>
              <a:defRPr/>
            </a:lvl1pPr>
          </a:lstStyle>
          <a:p>
            <a:pPr>
              <a:defRPr/>
            </a:pPr>
            <a:fld id="{04A77CDD-F94F-410F-9830-EDE040396590}" type="slidenum">
              <a:rPr lang="fr-CA"/>
              <a:pPr>
                <a:defRPr/>
              </a:pPr>
              <a:t>‹#›</a:t>
            </a:fld>
            <a:endParaRPr lang="fr-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pPr>
              <a:defRPr/>
            </a:pPr>
            <a:fld id="{2AFF9512-79CF-4882-8A8E-C62FFE450338}" type="datetimeFigureOut">
              <a:rPr lang="fr-FR"/>
              <a:pPr>
                <a:defRPr/>
              </a:pPr>
              <a:t>25/09/2019</a:t>
            </a:fld>
            <a:endParaRPr lang="fr-CA"/>
          </a:p>
        </p:txBody>
      </p:sp>
      <p:sp>
        <p:nvSpPr>
          <p:cNvPr id="3" name="Espace réservé du pied de page 4"/>
          <p:cNvSpPr>
            <a:spLocks noGrp="1"/>
          </p:cNvSpPr>
          <p:nvPr>
            <p:ph type="ftr" sz="quarter" idx="11"/>
          </p:nvPr>
        </p:nvSpPr>
        <p:spPr/>
        <p:txBody>
          <a:bodyPr/>
          <a:lstStyle>
            <a:lvl1pPr>
              <a:defRPr/>
            </a:lvl1pPr>
          </a:lstStyle>
          <a:p>
            <a:pPr>
              <a:defRPr/>
            </a:pPr>
            <a:endParaRPr lang="fr-CA"/>
          </a:p>
        </p:txBody>
      </p:sp>
      <p:sp>
        <p:nvSpPr>
          <p:cNvPr id="4" name="Espace réservé du numéro de diapositive 5"/>
          <p:cNvSpPr>
            <a:spLocks noGrp="1"/>
          </p:cNvSpPr>
          <p:nvPr>
            <p:ph type="sldNum" sz="quarter" idx="12"/>
          </p:nvPr>
        </p:nvSpPr>
        <p:spPr/>
        <p:txBody>
          <a:bodyPr/>
          <a:lstStyle>
            <a:lvl1pPr>
              <a:defRPr/>
            </a:lvl1pPr>
          </a:lstStyle>
          <a:p>
            <a:pPr>
              <a:defRPr/>
            </a:pPr>
            <a:fld id="{D4C77DFE-4A64-46F5-9DF9-CBC4565159F7}" type="slidenum">
              <a:rPr lang="fr-CA"/>
              <a:pPr>
                <a:defRPr/>
              </a:pPr>
              <a:t>‹#›</a:t>
            </a:fld>
            <a:endParaRPr lang="fr-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fr-CA"/>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Espace réservé de la date 3"/>
          <p:cNvSpPr>
            <a:spLocks noGrp="1"/>
          </p:cNvSpPr>
          <p:nvPr>
            <p:ph type="dt" sz="half" idx="10"/>
          </p:nvPr>
        </p:nvSpPr>
        <p:spPr/>
        <p:txBody>
          <a:bodyPr/>
          <a:lstStyle>
            <a:lvl1pPr>
              <a:defRPr/>
            </a:lvl1pPr>
          </a:lstStyle>
          <a:p>
            <a:pPr>
              <a:defRPr/>
            </a:pPr>
            <a:fld id="{20275947-D2ED-4BD1-9119-479CD354738B}" type="datetimeFigureOut">
              <a:rPr lang="fr-FR"/>
              <a:pPr>
                <a:defRPr/>
              </a:pPr>
              <a:t>25/09/2019</a:t>
            </a:fld>
            <a:endParaRPr lang="fr-CA"/>
          </a:p>
        </p:txBody>
      </p:sp>
      <p:sp>
        <p:nvSpPr>
          <p:cNvPr id="6" name="Espace réservé du pied de page 4"/>
          <p:cNvSpPr>
            <a:spLocks noGrp="1"/>
          </p:cNvSpPr>
          <p:nvPr>
            <p:ph type="ftr" sz="quarter" idx="11"/>
          </p:nvPr>
        </p:nvSpPr>
        <p:spPr/>
        <p:txBody>
          <a:bodyPr/>
          <a:lstStyle>
            <a:lvl1pPr>
              <a:defRPr/>
            </a:lvl1pPr>
          </a:lstStyle>
          <a:p>
            <a:pPr>
              <a:defRPr/>
            </a:pPr>
            <a:endParaRPr lang="fr-CA"/>
          </a:p>
        </p:txBody>
      </p:sp>
      <p:sp>
        <p:nvSpPr>
          <p:cNvPr id="7" name="Espace réservé du numéro de diapositive 5"/>
          <p:cNvSpPr>
            <a:spLocks noGrp="1"/>
          </p:cNvSpPr>
          <p:nvPr>
            <p:ph type="sldNum" sz="quarter" idx="12"/>
          </p:nvPr>
        </p:nvSpPr>
        <p:spPr/>
        <p:txBody>
          <a:bodyPr/>
          <a:lstStyle>
            <a:lvl1pPr>
              <a:defRPr/>
            </a:lvl1pPr>
          </a:lstStyle>
          <a:p>
            <a:pPr>
              <a:defRPr/>
            </a:pPr>
            <a:fld id="{B7F7F3AD-DDB1-4A3D-B019-224C908A9946}" type="slidenum">
              <a:rPr lang="fr-CA"/>
              <a:pPr>
                <a:defRPr/>
              </a:pPr>
              <a:t>‹#›</a:t>
            </a:fld>
            <a:endParaRPr lang="fr-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fr-CA"/>
          </a:p>
        </p:txBody>
      </p:sp>
      <p:sp>
        <p:nvSpPr>
          <p:cNvPr id="3" name="Espace réservé pour une imag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fr-CA" noProof="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Espace réservé de la date 3"/>
          <p:cNvSpPr>
            <a:spLocks noGrp="1"/>
          </p:cNvSpPr>
          <p:nvPr>
            <p:ph type="dt" sz="half" idx="10"/>
          </p:nvPr>
        </p:nvSpPr>
        <p:spPr/>
        <p:txBody>
          <a:bodyPr/>
          <a:lstStyle>
            <a:lvl1pPr>
              <a:defRPr/>
            </a:lvl1pPr>
          </a:lstStyle>
          <a:p>
            <a:pPr>
              <a:defRPr/>
            </a:pPr>
            <a:fld id="{00DD3E03-3194-4EF2-BF0C-229CEF5E4DA4}" type="datetimeFigureOut">
              <a:rPr lang="fr-FR"/>
              <a:pPr>
                <a:defRPr/>
              </a:pPr>
              <a:t>25/09/2019</a:t>
            </a:fld>
            <a:endParaRPr lang="fr-CA"/>
          </a:p>
        </p:txBody>
      </p:sp>
      <p:sp>
        <p:nvSpPr>
          <p:cNvPr id="6" name="Espace réservé du pied de page 4"/>
          <p:cNvSpPr>
            <a:spLocks noGrp="1"/>
          </p:cNvSpPr>
          <p:nvPr>
            <p:ph type="ftr" sz="quarter" idx="11"/>
          </p:nvPr>
        </p:nvSpPr>
        <p:spPr/>
        <p:txBody>
          <a:bodyPr/>
          <a:lstStyle>
            <a:lvl1pPr>
              <a:defRPr/>
            </a:lvl1pPr>
          </a:lstStyle>
          <a:p>
            <a:pPr>
              <a:defRPr/>
            </a:pPr>
            <a:endParaRPr lang="fr-CA"/>
          </a:p>
        </p:txBody>
      </p:sp>
      <p:sp>
        <p:nvSpPr>
          <p:cNvPr id="7" name="Espace réservé du numéro de diapositive 5"/>
          <p:cNvSpPr>
            <a:spLocks noGrp="1"/>
          </p:cNvSpPr>
          <p:nvPr>
            <p:ph type="sldNum" sz="quarter" idx="12"/>
          </p:nvPr>
        </p:nvSpPr>
        <p:spPr/>
        <p:txBody>
          <a:bodyPr/>
          <a:lstStyle>
            <a:lvl1pPr>
              <a:defRPr/>
            </a:lvl1pPr>
          </a:lstStyle>
          <a:p>
            <a:pPr>
              <a:defRPr/>
            </a:pPr>
            <a:fld id="{89CB0319-583C-417B-BBA4-8E4C32E8B19C}" type="slidenum">
              <a:rPr lang="fr-CA"/>
              <a:pPr>
                <a:defRPr/>
              </a:pPr>
              <a:t>‹#›</a:t>
            </a:fld>
            <a:endParaRPr lang="fr-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Espace réservé du titre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CA" smtClean="0"/>
              <a:t>Cliquez pour modifier le style du titre</a:t>
            </a:r>
          </a:p>
        </p:txBody>
      </p:sp>
      <p:sp>
        <p:nvSpPr>
          <p:cNvPr id="1027" name="Espace réservé du texte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CA" smtClean="0"/>
              <a:t>Cliquez pour modifier les styles du texte du masque</a:t>
            </a:r>
          </a:p>
          <a:p>
            <a:pPr lvl="1"/>
            <a:r>
              <a:rPr lang="fr-CA" smtClean="0"/>
              <a:t>Deuxième niveau</a:t>
            </a:r>
          </a:p>
          <a:p>
            <a:pPr lvl="2"/>
            <a:r>
              <a:rPr lang="fr-CA" smtClean="0"/>
              <a:t>Troisième niveau</a:t>
            </a:r>
          </a:p>
          <a:p>
            <a:pPr lvl="3"/>
            <a:r>
              <a:rPr lang="fr-CA" smtClean="0"/>
              <a:t>Quatrième niveau</a:t>
            </a:r>
          </a:p>
          <a:p>
            <a:pPr lvl="4"/>
            <a:r>
              <a:rPr lang="fr-CA" smtClean="0"/>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D94B0BE1-A4B2-4B56-A121-CDA9D0ABF98A}" type="datetimeFigureOut">
              <a:rPr lang="fr-FR"/>
              <a:pPr>
                <a:defRPr/>
              </a:pPr>
              <a:t>25/09/2019</a:t>
            </a:fld>
            <a:endParaRPr lang="fr-CA"/>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fr-CA"/>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A1D07226-DBD7-45AF-B796-FFAC173572EA}" type="slidenum">
              <a:rPr lang="fr-CA"/>
              <a:pPr>
                <a:defRPr/>
              </a:pPr>
              <a:t>‹#›</a:t>
            </a:fld>
            <a:endParaRPr lang="fr-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zervirano mjesto naslova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hr-HR" smtClean="0"/>
              <a:t>Uredite stil naslova matrice</a:t>
            </a:r>
            <a:endParaRPr lang="hr-HR"/>
          </a:p>
        </p:txBody>
      </p:sp>
      <p:sp>
        <p:nvSpPr>
          <p:cNvPr id="3" name="Rezervirano mjesto teksta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4" name="Rezervirano mjesto datum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2AF8B6AD-9682-44A9-87C1-277021D15375}" type="datetimeFigureOut">
              <a:rPr lang="hr-HR" smtClean="0">
                <a:solidFill>
                  <a:prstClr val="black">
                    <a:tint val="75000"/>
                  </a:prstClr>
                </a:solidFill>
                <a:latin typeface="Calibri"/>
              </a:rPr>
              <a:pPr fontAlgn="auto">
                <a:spcBef>
                  <a:spcPts val="0"/>
                </a:spcBef>
                <a:spcAft>
                  <a:spcPts val="0"/>
                </a:spcAft>
              </a:pPr>
              <a:t>25.9.2019.</a:t>
            </a:fld>
            <a:endParaRPr lang="hr-HR">
              <a:solidFill>
                <a:prstClr val="black">
                  <a:tint val="75000"/>
                </a:prstClr>
              </a:solidFill>
              <a:latin typeface="Calibri"/>
            </a:endParaRPr>
          </a:p>
        </p:txBody>
      </p:sp>
      <p:sp>
        <p:nvSpPr>
          <p:cNvPr id="5" name="Rezervirano mjesto podnožj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hr-HR">
              <a:solidFill>
                <a:prstClr val="black">
                  <a:tint val="75000"/>
                </a:prstClr>
              </a:solidFill>
              <a:latin typeface="Calibri"/>
            </a:endParaRPr>
          </a:p>
        </p:txBody>
      </p:sp>
      <p:sp>
        <p:nvSpPr>
          <p:cNvPr id="6" name="Rezervirano mjesto broja slajd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2A383B30-4DB7-4E7E-B921-387DC9263965}" type="slidenum">
              <a:rPr lang="hr-HR" smtClean="0">
                <a:solidFill>
                  <a:prstClr val="black">
                    <a:tint val="75000"/>
                  </a:prstClr>
                </a:solidFill>
                <a:latin typeface="Calibri"/>
              </a:rPr>
              <a:pPr fontAlgn="auto">
                <a:spcBef>
                  <a:spcPts val="0"/>
                </a:spcBef>
                <a:spcAft>
                  <a:spcPts val="0"/>
                </a:spcAft>
              </a:pPr>
              <a:t>‹#›</a:t>
            </a:fld>
            <a:endParaRPr lang="hr-HR">
              <a:solidFill>
                <a:prstClr val="black">
                  <a:tint val="75000"/>
                </a:prstClr>
              </a:solidFill>
              <a:latin typeface="Calibri"/>
            </a:endParaRPr>
          </a:p>
        </p:txBody>
      </p:sp>
    </p:spTree>
    <p:extLst>
      <p:ext uri="{BB962C8B-B14F-4D97-AF65-F5344CB8AC3E}">
        <p14:creationId xmlns:p14="http://schemas.microsoft.com/office/powerpoint/2010/main" val="239133326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hyperlink" Target="mailto:pitajpedagoga@gmail.com" TargetMode="Externa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050" name="Titre 1"/>
          <p:cNvSpPr>
            <a:spLocks noGrp="1"/>
          </p:cNvSpPr>
          <p:nvPr>
            <p:ph type="ctrTitle"/>
          </p:nvPr>
        </p:nvSpPr>
        <p:spPr>
          <a:xfrm>
            <a:off x="657225" y="1500188"/>
            <a:ext cx="7772400" cy="869950"/>
          </a:xfrm>
        </p:spPr>
        <p:txBody>
          <a:bodyPr/>
          <a:lstStyle/>
          <a:p>
            <a:r>
              <a:rPr lang="hr-HR" sz="5000" b="1" dirty="0" smtClean="0">
                <a:solidFill>
                  <a:srgbClr val="438BC4"/>
                </a:solidFill>
              </a:rPr>
              <a:t>ŠTO DO POLASKA U ŠKOLU?</a:t>
            </a:r>
            <a:endParaRPr lang="fr-CA" sz="5000" b="1" dirty="0" smtClean="0">
              <a:solidFill>
                <a:srgbClr val="438BC4"/>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idx="4294967295"/>
          </p:nvPr>
        </p:nvSpPr>
        <p:spPr/>
        <p:txBody>
          <a:bodyPr>
            <a:normAutofit fontScale="90000"/>
          </a:bodyPr>
          <a:lstStyle/>
          <a:p>
            <a:r>
              <a:rPr lang="hr-HR" sz="4000" b="1" dirty="0" smtClean="0">
                <a:solidFill>
                  <a:schemeClr val="tx2">
                    <a:lumMod val="60000"/>
                    <a:lumOff val="40000"/>
                  </a:schemeClr>
                </a:solidFill>
              </a:rPr>
              <a:t>2. ZRELOST DJETETA</a:t>
            </a:r>
            <a:r>
              <a:rPr lang="hr-HR" sz="4000" dirty="0" smtClean="0">
                <a:solidFill>
                  <a:srgbClr val="595959"/>
                </a:solidFill>
              </a:rPr>
              <a:t/>
            </a:r>
            <a:br>
              <a:rPr lang="hr-HR" sz="4000" dirty="0" smtClean="0">
                <a:solidFill>
                  <a:srgbClr val="595959"/>
                </a:solidFill>
              </a:rPr>
            </a:br>
            <a:r>
              <a:rPr lang="hr-HR" sz="3200" dirty="0" smtClean="0">
                <a:solidFill>
                  <a:srgbClr val="0099FF"/>
                </a:solidFill>
              </a:rPr>
              <a:t>EMOCIONALNO-SOCIJALNI RAZVOJ</a:t>
            </a:r>
            <a:endParaRPr lang="fr-CA" sz="3200" dirty="0" smtClean="0">
              <a:solidFill>
                <a:srgbClr val="0099FF"/>
              </a:solidFill>
            </a:endParaRPr>
          </a:p>
        </p:txBody>
      </p:sp>
      <p:sp>
        <p:nvSpPr>
          <p:cNvPr id="3" name="Espace réservé du contenu 2"/>
          <p:cNvSpPr>
            <a:spLocks noGrp="1"/>
          </p:cNvSpPr>
          <p:nvPr>
            <p:ph idx="4294967295"/>
          </p:nvPr>
        </p:nvSpPr>
        <p:spPr>
          <a:xfrm>
            <a:off x="457200" y="1600200"/>
            <a:ext cx="3970784" cy="4525963"/>
          </a:xfrm>
        </p:spPr>
        <p:txBody>
          <a:bodyPr>
            <a:normAutofit/>
          </a:bodyPr>
          <a:lstStyle/>
          <a:p>
            <a:pPr>
              <a:lnSpc>
                <a:spcPct val="90000"/>
              </a:lnSpc>
              <a:buFont typeface="Wingdings" pitchFamily="2" charset="2"/>
              <a:buChar char="ü"/>
            </a:pPr>
            <a:r>
              <a:rPr lang="hr-HR" sz="2000" dirty="0" smtClean="0">
                <a:solidFill>
                  <a:srgbClr val="333333"/>
                </a:solidFill>
              </a:rPr>
              <a:t>primjetan začetak samodiscipline i samokontrole</a:t>
            </a:r>
          </a:p>
          <a:p>
            <a:pPr>
              <a:lnSpc>
                <a:spcPct val="90000"/>
              </a:lnSpc>
              <a:buFont typeface="Wingdings" pitchFamily="2" charset="2"/>
              <a:buChar char="ü"/>
            </a:pPr>
            <a:r>
              <a:rPr lang="hr-HR" sz="2000" dirty="0" smtClean="0">
                <a:solidFill>
                  <a:srgbClr val="333333"/>
                </a:solidFill>
              </a:rPr>
              <a:t>emocije su još uvijek burne </a:t>
            </a:r>
          </a:p>
          <a:p>
            <a:pPr>
              <a:lnSpc>
                <a:spcPct val="90000"/>
              </a:lnSpc>
              <a:buFont typeface="Wingdings" pitchFamily="2" charset="2"/>
              <a:buChar char="ü"/>
            </a:pPr>
            <a:r>
              <a:rPr lang="hr-HR" sz="2000" dirty="0" smtClean="0">
                <a:solidFill>
                  <a:srgbClr val="333333"/>
                </a:solidFill>
              </a:rPr>
              <a:t>prisutni  realistični strahovi </a:t>
            </a:r>
          </a:p>
          <a:p>
            <a:pPr>
              <a:lnSpc>
                <a:spcPct val="90000"/>
              </a:lnSpc>
              <a:buFont typeface="Wingdings" pitchFamily="2" charset="2"/>
              <a:buChar char="ü"/>
            </a:pPr>
            <a:r>
              <a:rPr lang="hr-HR" sz="2000" dirty="0" smtClean="0">
                <a:solidFill>
                  <a:srgbClr val="333333"/>
                </a:solidFill>
              </a:rPr>
              <a:t>prepoznaje vlastite osjećaje ljubavi i sreće, ljutnje i razočaranja</a:t>
            </a:r>
          </a:p>
          <a:p>
            <a:pPr>
              <a:lnSpc>
                <a:spcPct val="90000"/>
              </a:lnSpc>
              <a:buFont typeface="Wingdings" pitchFamily="2" charset="2"/>
              <a:buChar char="ü"/>
            </a:pPr>
            <a:r>
              <a:rPr lang="hr-HR" sz="2000" dirty="0" smtClean="0">
                <a:solidFill>
                  <a:srgbClr val="333333"/>
                </a:solidFill>
              </a:rPr>
              <a:t>može surađivati s drugima  u nekoj zajedničkoj aktivnosti</a:t>
            </a:r>
          </a:p>
          <a:p>
            <a:pPr>
              <a:lnSpc>
                <a:spcPct val="90000"/>
              </a:lnSpc>
              <a:buFont typeface="Wingdings" pitchFamily="2" charset="2"/>
              <a:buChar char="ü"/>
            </a:pPr>
            <a:r>
              <a:rPr lang="hr-HR" sz="2000" dirty="0" smtClean="0">
                <a:solidFill>
                  <a:srgbClr val="333333"/>
                </a:solidFill>
              </a:rPr>
              <a:t>ponaša se zaštitnički prema mlađima</a:t>
            </a:r>
          </a:p>
        </p:txBody>
      </p:sp>
      <p:sp>
        <p:nvSpPr>
          <p:cNvPr id="24580" name="Rectangle 4"/>
          <p:cNvSpPr>
            <a:spLocks noGrp="1"/>
          </p:cNvSpPr>
          <p:nvPr>
            <p:ph type="body" sz="half" idx="2"/>
          </p:nvPr>
        </p:nvSpPr>
        <p:spPr/>
        <p:txBody>
          <a:bodyPr/>
          <a:lstStyle/>
          <a:p>
            <a:pPr>
              <a:lnSpc>
                <a:spcPct val="90000"/>
              </a:lnSpc>
              <a:buFont typeface="Wingdings" pitchFamily="2" charset="2"/>
              <a:buChar char="ü"/>
            </a:pPr>
            <a:r>
              <a:rPr lang="hr-HR" sz="2000" dirty="0" smtClean="0">
                <a:solidFill>
                  <a:srgbClr val="333333"/>
                </a:solidFill>
              </a:rPr>
              <a:t>suosjeća s drugima</a:t>
            </a:r>
          </a:p>
          <a:p>
            <a:pPr>
              <a:lnSpc>
                <a:spcPct val="90000"/>
              </a:lnSpc>
              <a:buFont typeface="Wingdings" pitchFamily="2" charset="2"/>
              <a:buChar char="ü"/>
            </a:pPr>
            <a:r>
              <a:rPr lang="hr-HR" sz="2000" dirty="0" smtClean="0">
                <a:solidFill>
                  <a:srgbClr val="333333"/>
                </a:solidFill>
              </a:rPr>
              <a:t>bira omiljenog prijatelja</a:t>
            </a:r>
          </a:p>
          <a:p>
            <a:pPr>
              <a:lnSpc>
                <a:spcPct val="90000"/>
              </a:lnSpc>
              <a:buFont typeface="Wingdings" pitchFamily="2" charset="2"/>
              <a:buChar char="ü"/>
            </a:pPr>
            <a:r>
              <a:rPr lang="hr-HR" sz="2000" dirty="0" smtClean="0">
                <a:solidFill>
                  <a:srgbClr val="333333"/>
                </a:solidFill>
              </a:rPr>
              <a:t>poštuje pravila igre</a:t>
            </a:r>
          </a:p>
          <a:p>
            <a:pPr>
              <a:lnSpc>
                <a:spcPct val="90000"/>
              </a:lnSpc>
              <a:buFont typeface="Wingdings" pitchFamily="2" charset="2"/>
              <a:buChar char="ü"/>
            </a:pPr>
            <a:r>
              <a:rPr lang="hr-HR" sz="2000" dirty="0" smtClean="0">
                <a:solidFill>
                  <a:srgbClr val="333333"/>
                </a:solidFill>
              </a:rPr>
              <a:t>samostalan u brizi o sebi (oblači cipele, koristi pribor za jelo, može otići u susjedstvo, održava higijenu)</a:t>
            </a:r>
          </a:p>
          <a:p>
            <a:pPr>
              <a:lnSpc>
                <a:spcPct val="90000"/>
              </a:lnSpc>
              <a:buFont typeface="Wingdings" pitchFamily="2" charset="2"/>
              <a:buChar char="ü"/>
            </a:pPr>
            <a:r>
              <a:rPr lang="hr-HR" sz="2000" dirty="0" smtClean="0">
                <a:solidFill>
                  <a:srgbClr val="333333"/>
                </a:solidFill>
              </a:rPr>
              <a:t>razlikuje poželjno od nepoželjnog ponašanja</a:t>
            </a:r>
          </a:p>
          <a:p>
            <a:pPr>
              <a:lnSpc>
                <a:spcPct val="90000"/>
              </a:lnSpc>
              <a:buFont typeface="Wingdings" pitchFamily="2" charset="2"/>
              <a:buChar char="ü"/>
            </a:pPr>
            <a:r>
              <a:rPr lang="hr-HR" sz="2000" dirty="0" smtClean="0">
                <a:solidFill>
                  <a:srgbClr val="333333"/>
                </a:solidFill>
              </a:rPr>
              <a:t>teže uspijeva odgoditi potrebe, ali ih odgađa nakon uvjeravanja</a:t>
            </a:r>
          </a:p>
          <a:p>
            <a:pPr>
              <a:lnSpc>
                <a:spcPct val="90000"/>
              </a:lnSpc>
              <a:buFont typeface="Wingdings" pitchFamily="2" charset="2"/>
              <a:buChar char="ü"/>
            </a:pPr>
            <a:r>
              <a:rPr lang="hr-HR" sz="2000" dirty="0" smtClean="0">
                <a:solidFill>
                  <a:srgbClr val="333333"/>
                </a:solidFill>
              </a:rPr>
              <a:t>uživa u osjećaju pripadnosti</a:t>
            </a:r>
          </a:p>
          <a:p>
            <a:pPr>
              <a:lnSpc>
                <a:spcPct val="90000"/>
              </a:lnSpc>
              <a:buFont typeface="Wingdings" pitchFamily="2" charset="2"/>
              <a:buChar char="ü"/>
            </a:pPr>
            <a:r>
              <a:rPr lang="hr-HR" sz="2000" dirty="0" smtClean="0">
                <a:solidFill>
                  <a:srgbClr val="333333"/>
                </a:solidFill>
              </a:rPr>
              <a:t>usvojilo je osnovne norme ponašanja</a:t>
            </a:r>
            <a:endParaRPr lang="hr-HR" sz="2000" b="1" dirty="0" smtClean="0">
              <a:solidFill>
                <a:srgbClr val="333333"/>
              </a:solidFill>
            </a:endParaRPr>
          </a:p>
          <a:p>
            <a:pPr>
              <a:lnSpc>
                <a:spcPct val="90000"/>
              </a:lnSpc>
            </a:pPr>
            <a:endParaRPr lang="hr-HR" sz="2000" b="1" dirty="0" smtClean="0">
              <a:solidFill>
                <a:srgbClr val="333333"/>
              </a:solidFill>
            </a:endParaRPr>
          </a:p>
        </p:txBody>
      </p:sp>
    </p:spTree>
    <p:extLst>
      <p:ext uri="{BB962C8B-B14F-4D97-AF65-F5344CB8AC3E}">
        <p14:creationId xmlns:p14="http://schemas.microsoft.com/office/powerpoint/2010/main" val="995096050"/>
      </p:ext>
    </p:extLst>
  </p:cSld>
  <p:clrMapOvr>
    <a:masterClrMapping/>
  </p:clrMapOvr>
  <p:transition spd="med">
    <p:push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idx="4294967295"/>
          </p:nvPr>
        </p:nvSpPr>
        <p:spPr/>
        <p:txBody>
          <a:bodyPr>
            <a:normAutofit/>
          </a:bodyPr>
          <a:lstStyle/>
          <a:p>
            <a:r>
              <a:rPr lang="hr-HR" b="1" dirty="0" smtClean="0">
                <a:solidFill>
                  <a:schemeClr val="accent6">
                    <a:lumMod val="75000"/>
                  </a:schemeClr>
                </a:solidFill>
              </a:rPr>
              <a:t>3. RAZVOJNA ODSTUPANJA</a:t>
            </a:r>
            <a:endParaRPr lang="fr-CA" b="1" dirty="0" smtClean="0">
              <a:solidFill>
                <a:schemeClr val="accent6">
                  <a:lumMod val="75000"/>
                </a:schemeClr>
              </a:solidFill>
            </a:endParaRPr>
          </a:p>
        </p:txBody>
      </p:sp>
      <p:sp>
        <p:nvSpPr>
          <p:cNvPr id="3" name="Espace réservé du contenu 2"/>
          <p:cNvSpPr>
            <a:spLocks noGrp="1"/>
          </p:cNvSpPr>
          <p:nvPr>
            <p:ph idx="4294967295"/>
          </p:nvPr>
        </p:nvSpPr>
        <p:spPr>
          <a:xfrm>
            <a:off x="457200" y="1600200"/>
            <a:ext cx="4186808" cy="4525963"/>
          </a:xfrm>
        </p:spPr>
        <p:txBody>
          <a:bodyPr>
            <a:normAutofit/>
          </a:bodyPr>
          <a:lstStyle/>
          <a:p>
            <a:pPr>
              <a:lnSpc>
                <a:spcPct val="80000"/>
              </a:lnSpc>
              <a:buFont typeface="Wingdings" pitchFamily="2" charset="2"/>
              <a:buChar char="ü"/>
            </a:pPr>
            <a:r>
              <a:rPr lang="hr-HR" sz="2000" b="1" dirty="0" smtClean="0">
                <a:solidFill>
                  <a:schemeClr val="accent6">
                    <a:lumMod val="75000"/>
                  </a:schemeClr>
                </a:solidFill>
              </a:rPr>
              <a:t>DEFICIT PAŽNJE</a:t>
            </a:r>
            <a:endParaRPr lang="hr-HR" sz="2000" dirty="0" smtClean="0">
              <a:solidFill>
                <a:schemeClr val="accent6">
                  <a:lumMod val="75000"/>
                </a:schemeClr>
              </a:solidFill>
            </a:endParaRPr>
          </a:p>
          <a:p>
            <a:pPr>
              <a:lnSpc>
                <a:spcPct val="80000"/>
              </a:lnSpc>
              <a:buFont typeface="Wingdings" pitchFamily="2" charset="2"/>
              <a:buChar char="ü"/>
            </a:pPr>
            <a:r>
              <a:rPr lang="hr-HR" sz="1800" dirty="0" smtClean="0"/>
              <a:t>Nema strpljenja, sve želi odmah saznati,</a:t>
            </a:r>
          </a:p>
          <a:p>
            <a:pPr>
              <a:lnSpc>
                <a:spcPct val="80000"/>
              </a:lnSpc>
              <a:buFont typeface="Wingdings" pitchFamily="2" charset="2"/>
              <a:buChar char="ü"/>
            </a:pPr>
            <a:r>
              <a:rPr lang="hr-HR" sz="1800" dirty="0" smtClean="0"/>
              <a:t>Ne završava započeti posao,</a:t>
            </a:r>
          </a:p>
          <a:p>
            <a:pPr>
              <a:lnSpc>
                <a:spcPct val="80000"/>
              </a:lnSpc>
              <a:buFont typeface="Wingdings" pitchFamily="2" charset="2"/>
              <a:buChar char="ü"/>
            </a:pPr>
            <a:r>
              <a:rPr lang="hr-HR" sz="1800" dirty="0" smtClean="0"/>
              <a:t>Crtež mu je nedovršen,</a:t>
            </a:r>
          </a:p>
          <a:p>
            <a:pPr>
              <a:lnSpc>
                <a:spcPct val="80000"/>
              </a:lnSpc>
              <a:buFont typeface="Wingdings" pitchFamily="2" charset="2"/>
              <a:buChar char="ü"/>
            </a:pPr>
            <a:r>
              <a:rPr lang="hr-HR" sz="1800" dirty="0" smtClean="0"/>
              <a:t>Odgovara prije nego postavimo pitanje,</a:t>
            </a:r>
          </a:p>
          <a:p>
            <a:pPr>
              <a:lnSpc>
                <a:spcPct val="80000"/>
              </a:lnSpc>
              <a:buFont typeface="Wingdings" pitchFamily="2" charset="2"/>
              <a:buChar char="ü"/>
            </a:pPr>
            <a:r>
              <a:rPr lang="hr-HR" sz="1800" dirty="0" smtClean="0"/>
              <a:t>Ne može mirno sjediti, </a:t>
            </a:r>
          </a:p>
          <a:p>
            <a:pPr>
              <a:lnSpc>
                <a:spcPct val="80000"/>
              </a:lnSpc>
              <a:buFont typeface="Wingdings" pitchFamily="2" charset="2"/>
              <a:buChar char="ü"/>
            </a:pPr>
            <a:r>
              <a:rPr lang="hr-HR" sz="1800" dirty="0" smtClean="0"/>
              <a:t>Daje odgovore od izvrsnih do izrazito loših.</a:t>
            </a:r>
            <a:endParaRPr lang="hr-HR" sz="1800" b="1" dirty="0" smtClean="0"/>
          </a:p>
          <a:p>
            <a:pPr>
              <a:lnSpc>
                <a:spcPct val="80000"/>
              </a:lnSpc>
              <a:buFont typeface="Wingdings" pitchFamily="2" charset="2"/>
              <a:buChar char="ü"/>
            </a:pPr>
            <a:r>
              <a:rPr lang="hr-HR" sz="1800" b="1" dirty="0" smtClean="0"/>
              <a:t>Savjet roditelju:</a:t>
            </a:r>
            <a:endParaRPr lang="hr-HR" sz="1800" dirty="0" smtClean="0"/>
          </a:p>
          <a:p>
            <a:pPr>
              <a:lnSpc>
                <a:spcPct val="80000"/>
              </a:lnSpc>
              <a:buFont typeface="Wingdings" pitchFamily="2" charset="2"/>
              <a:buChar char="ü"/>
            </a:pPr>
            <a:r>
              <a:rPr lang="hr-HR" sz="1800" dirty="0" smtClean="0"/>
              <a:t>Usmjeriti se na ono u čemu je dijete uspješno i to pohvaliti,</a:t>
            </a:r>
          </a:p>
          <a:p>
            <a:pPr>
              <a:lnSpc>
                <a:spcPct val="80000"/>
              </a:lnSpc>
              <a:buFont typeface="Wingdings" pitchFamily="2" charset="2"/>
              <a:buChar char="ü"/>
            </a:pPr>
            <a:r>
              <a:rPr lang="hr-HR" sz="1800" dirty="0" smtClean="0"/>
              <a:t>Postavljati razumna ograničenja,</a:t>
            </a:r>
          </a:p>
          <a:p>
            <a:pPr>
              <a:lnSpc>
                <a:spcPct val="80000"/>
              </a:lnSpc>
              <a:buFont typeface="Wingdings" pitchFamily="2" charset="2"/>
              <a:buChar char="ü"/>
            </a:pPr>
            <a:r>
              <a:rPr lang="hr-HR" sz="1800" dirty="0" smtClean="0"/>
              <a:t>Postavljati jasne zadaće i pomagati djetetu da postavi svoje vlastite ciljeve</a:t>
            </a:r>
            <a:endParaRPr lang="fr-CA" sz="1800" dirty="0" smtClean="0"/>
          </a:p>
        </p:txBody>
      </p:sp>
      <p:sp>
        <p:nvSpPr>
          <p:cNvPr id="25604" name="Rectangle 4"/>
          <p:cNvSpPr>
            <a:spLocks noGrp="1"/>
          </p:cNvSpPr>
          <p:nvPr>
            <p:ph type="body" sz="half" idx="2"/>
          </p:nvPr>
        </p:nvSpPr>
        <p:spPr/>
        <p:txBody>
          <a:bodyPr/>
          <a:lstStyle/>
          <a:p>
            <a:pPr>
              <a:lnSpc>
                <a:spcPct val="80000"/>
              </a:lnSpc>
              <a:buFont typeface="Wingdings" pitchFamily="2" charset="2"/>
              <a:buChar char="ü"/>
            </a:pPr>
            <a:r>
              <a:rPr lang="hr-HR" sz="2000" b="1" dirty="0" smtClean="0">
                <a:solidFill>
                  <a:schemeClr val="accent6">
                    <a:lumMod val="75000"/>
                  </a:schemeClr>
                </a:solidFill>
              </a:rPr>
              <a:t>HIPERAKTIVNOST</a:t>
            </a:r>
            <a:endParaRPr lang="hr-HR" sz="2000" dirty="0" smtClean="0">
              <a:solidFill>
                <a:schemeClr val="accent6">
                  <a:lumMod val="75000"/>
                </a:schemeClr>
              </a:solidFill>
            </a:endParaRPr>
          </a:p>
          <a:p>
            <a:pPr>
              <a:lnSpc>
                <a:spcPct val="80000"/>
              </a:lnSpc>
              <a:buFont typeface="Wingdings" pitchFamily="2" charset="2"/>
              <a:buChar char="ü"/>
            </a:pPr>
            <a:r>
              <a:rPr lang="hr-HR" sz="1600" dirty="0" smtClean="0"/>
              <a:t>Izraziti nemir,</a:t>
            </a:r>
          </a:p>
          <a:p>
            <a:pPr>
              <a:lnSpc>
                <a:spcPct val="80000"/>
              </a:lnSpc>
              <a:buFont typeface="Wingdings" pitchFamily="2" charset="2"/>
              <a:buChar char="ü"/>
            </a:pPr>
            <a:r>
              <a:rPr lang="hr-HR" sz="1600" dirty="0" smtClean="0"/>
              <a:t>Stalno  dodiruje stvari i osobe oko sebe,</a:t>
            </a:r>
          </a:p>
          <a:p>
            <a:pPr>
              <a:lnSpc>
                <a:spcPct val="80000"/>
              </a:lnSpc>
              <a:buFont typeface="Wingdings" pitchFamily="2" charset="2"/>
              <a:buChar char="ü"/>
            </a:pPr>
            <a:r>
              <a:rPr lang="hr-HR" sz="1600" dirty="0" smtClean="0"/>
              <a:t>Ometaju ga vanjski podražaji,</a:t>
            </a:r>
          </a:p>
          <a:p>
            <a:pPr>
              <a:lnSpc>
                <a:spcPct val="80000"/>
              </a:lnSpc>
              <a:buFont typeface="Wingdings" pitchFamily="2" charset="2"/>
              <a:buChar char="ü"/>
            </a:pPr>
            <a:r>
              <a:rPr lang="hr-HR" sz="1600" dirty="0" smtClean="0"/>
              <a:t>Ne može mirno sjediti,</a:t>
            </a:r>
          </a:p>
          <a:p>
            <a:pPr>
              <a:lnSpc>
                <a:spcPct val="80000"/>
              </a:lnSpc>
              <a:buFont typeface="Wingdings" pitchFamily="2" charset="2"/>
              <a:buChar char="ü"/>
            </a:pPr>
            <a:r>
              <a:rPr lang="hr-HR" sz="1600" dirty="0" smtClean="0"/>
              <a:t>Izrazit nemir nogu,</a:t>
            </a:r>
          </a:p>
          <a:p>
            <a:pPr>
              <a:lnSpc>
                <a:spcPct val="80000"/>
              </a:lnSpc>
              <a:buFont typeface="Wingdings" pitchFamily="2" charset="2"/>
              <a:buChar char="ü"/>
            </a:pPr>
            <a:r>
              <a:rPr lang="hr-HR" sz="1600" dirty="0" smtClean="0"/>
              <a:t>Teško prati upute,</a:t>
            </a:r>
          </a:p>
          <a:p>
            <a:pPr>
              <a:lnSpc>
                <a:spcPct val="80000"/>
              </a:lnSpc>
              <a:buFont typeface="Wingdings" pitchFamily="2" charset="2"/>
              <a:buChar char="ü"/>
            </a:pPr>
            <a:r>
              <a:rPr lang="hr-HR" sz="1600" dirty="0" smtClean="0"/>
              <a:t>Ne može održati pažnju pri obavljanju zadatka,</a:t>
            </a:r>
          </a:p>
          <a:p>
            <a:pPr>
              <a:lnSpc>
                <a:spcPct val="80000"/>
              </a:lnSpc>
              <a:buFont typeface="Wingdings" pitchFamily="2" charset="2"/>
              <a:buChar char="ü"/>
            </a:pPr>
            <a:r>
              <a:rPr lang="hr-HR" sz="1600" dirty="0" smtClean="0"/>
              <a:t>Doima se da ne sluša dok mu se obraćamo.</a:t>
            </a:r>
            <a:endParaRPr lang="hr-HR" sz="1600" b="1" dirty="0" smtClean="0"/>
          </a:p>
          <a:p>
            <a:pPr>
              <a:lnSpc>
                <a:spcPct val="80000"/>
              </a:lnSpc>
              <a:buFont typeface="Wingdings" pitchFamily="2" charset="2"/>
              <a:buChar char="ü"/>
            </a:pPr>
            <a:r>
              <a:rPr lang="hr-HR" sz="1600" b="1" dirty="0" smtClean="0"/>
              <a:t>Savjet roditelju:</a:t>
            </a:r>
            <a:endParaRPr lang="hr-HR" sz="1600" dirty="0" smtClean="0"/>
          </a:p>
          <a:p>
            <a:pPr>
              <a:lnSpc>
                <a:spcPct val="80000"/>
              </a:lnSpc>
              <a:buFont typeface="Wingdings" pitchFamily="2" charset="2"/>
              <a:buChar char="ü"/>
            </a:pPr>
            <a:r>
              <a:rPr lang="hr-HR" sz="1600" dirty="0" smtClean="0"/>
              <a:t>Preusmjeriti aktivnost i energiju u prihvatljivije ponašanje,</a:t>
            </a:r>
          </a:p>
          <a:p>
            <a:pPr>
              <a:lnSpc>
                <a:spcPct val="80000"/>
              </a:lnSpc>
              <a:buFont typeface="Wingdings" pitchFamily="2" charset="2"/>
              <a:buChar char="ü"/>
            </a:pPr>
            <a:r>
              <a:rPr lang="hr-HR" sz="1600" dirty="0" smtClean="0"/>
              <a:t>Prihvatiti poremećaj i imati na umu da dijete ne može voljno kontrolirati simptome ponašanja,</a:t>
            </a:r>
          </a:p>
          <a:p>
            <a:pPr>
              <a:lnSpc>
                <a:spcPct val="80000"/>
              </a:lnSpc>
              <a:buFont typeface="Wingdings" pitchFamily="2" charset="2"/>
              <a:buChar char="ü"/>
            </a:pPr>
            <a:r>
              <a:rPr lang="hr-HR" sz="1600" dirty="0" smtClean="0"/>
              <a:t>Biti dosljedan i inzistirati na pravilima,</a:t>
            </a:r>
          </a:p>
          <a:p>
            <a:pPr>
              <a:lnSpc>
                <a:spcPct val="80000"/>
              </a:lnSpc>
              <a:buFont typeface="Wingdings" pitchFamily="2" charset="2"/>
              <a:buChar char="ü"/>
            </a:pPr>
            <a:r>
              <a:rPr lang="hr-HR" sz="1600" dirty="0" smtClean="0"/>
              <a:t>Promijeniti prehranu i više unositi voće i povrće, a smanjiti unos slatkiša.</a:t>
            </a:r>
          </a:p>
        </p:txBody>
      </p:sp>
    </p:spTree>
    <p:extLst>
      <p:ext uri="{BB962C8B-B14F-4D97-AF65-F5344CB8AC3E}">
        <p14:creationId xmlns:p14="http://schemas.microsoft.com/office/powerpoint/2010/main" val="1544337183"/>
      </p:ext>
    </p:extLst>
  </p:cSld>
  <p:clrMapOvr>
    <a:masterClrMapping/>
  </p:clrMapOvr>
  <p:transition spd="med">
    <p:push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idx="4294967295"/>
          </p:nvPr>
        </p:nvSpPr>
        <p:spPr/>
        <p:txBody>
          <a:bodyPr>
            <a:normAutofit/>
          </a:bodyPr>
          <a:lstStyle/>
          <a:p>
            <a:r>
              <a:rPr lang="hr-HR" b="1" dirty="0" smtClean="0">
                <a:solidFill>
                  <a:schemeClr val="accent6">
                    <a:lumMod val="75000"/>
                  </a:schemeClr>
                </a:solidFill>
              </a:rPr>
              <a:t>3. RAZVOJNA ODSTUPANJA</a:t>
            </a:r>
            <a:endParaRPr lang="fr-CA" b="1" dirty="0" smtClean="0">
              <a:solidFill>
                <a:schemeClr val="accent6">
                  <a:lumMod val="75000"/>
                </a:schemeClr>
              </a:solidFill>
            </a:endParaRPr>
          </a:p>
        </p:txBody>
      </p:sp>
      <p:sp>
        <p:nvSpPr>
          <p:cNvPr id="3" name="Espace réservé du contenu 2"/>
          <p:cNvSpPr>
            <a:spLocks noGrp="1"/>
          </p:cNvSpPr>
          <p:nvPr>
            <p:ph idx="4294967295"/>
          </p:nvPr>
        </p:nvSpPr>
        <p:spPr>
          <a:xfrm>
            <a:off x="457200" y="1600200"/>
            <a:ext cx="4186808" cy="4525963"/>
          </a:xfrm>
        </p:spPr>
        <p:txBody>
          <a:bodyPr>
            <a:normAutofit/>
          </a:bodyPr>
          <a:lstStyle/>
          <a:p>
            <a:pPr>
              <a:lnSpc>
                <a:spcPct val="80000"/>
              </a:lnSpc>
              <a:buFont typeface="Wingdings" pitchFamily="2" charset="2"/>
              <a:buChar char="ü"/>
            </a:pPr>
            <a:r>
              <a:rPr lang="hr-HR" sz="2000" b="1" dirty="0" smtClean="0">
                <a:solidFill>
                  <a:schemeClr val="accent6">
                    <a:lumMod val="75000"/>
                  </a:schemeClr>
                </a:solidFill>
              </a:rPr>
              <a:t>POREMEĆAJI OPHOĐENJA</a:t>
            </a:r>
          </a:p>
          <a:p>
            <a:pPr>
              <a:lnSpc>
                <a:spcPct val="80000"/>
              </a:lnSpc>
              <a:buFont typeface="Wingdings" pitchFamily="2" charset="2"/>
              <a:buChar char="ü"/>
            </a:pPr>
            <a:endParaRPr lang="hr-HR" sz="2000" dirty="0" smtClean="0"/>
          </a:p>
          <a:p>
            <a:pPr>
              <a:lnSpc>
                <a:spcPct val="80000"/>
              </a:lnSpc>
              <a:buFont typeface="Wingdings" pitchFamily="2" charset="2"/>
              <a:buChar char="ü"/>
            </a:pPr>
            <a:r>
              <a:rPr lang="hr-HR" sz="1600" dirty="0" smtClean="0"/>
              <a:t>Pretjerano se kreće,</a:t>
            </a:r>
          </a:p>
          <a:p>
            <a:pPr>
              <a:lnSpc>
                <a:spcPct val="80000"/>
              </a:lnSpc>
              <a:buFont typeface="Wingdings" pitchFamily="2" charset="2"/>
              <a:buChar char="ü"/>
            </a:pPr>
            <a:r>
              <a:rPr lang="hr-HR" sz="1600" dirty="0" smtClean="0"/>
              <a:t>Neadekvatno reagira na određenu situaciju,</a:t>
            </a:r>
          </a:p>
          <a:p>
            <a:pPr>
              <a:lnSpc>
                <a:spcPct val="80000"/>
              </a:lnSpc>
              <a:buFont typeface="Wingdings" pitchFamily="2" charset="2"/>
              <a:buChar char="ü"/>
            </a:pPr>
            <a:r>
              <a:rPr lang="hr-HR" sz="1600" dirty="0" smtClean="0"/>
              <a:t>Nevoljko slijedi upute,</a:t>
            </a:r>
          </a:p>
          <a:p>
            <a:pPr>
              <a:lnSpc>
                <a:spcPct val="80000"/>
              </a:lnSpc>
              <a:buFont typeface="Wingdings" pitchFamily="2" charset="2"/>
              <a:buChar char="ü"/>
            </a:pPr>
            <a:r>
              <a:rPr lang="hr-HR" sz="1600" dirty="0" smtClean="0"/>
              <a:t>Često se tukao u vrtiću,</a:t>
            </a:r>
          </a:p>
          <a:p>
            <a:pPr>
              <a:lnSpc>
                <a:spcPct val="80000"/>
              </a:lnSpc>
              <a:buFont typeface="Wingdings" pitchFamily="2" charset="2"/>
              <a:buChar char="ü"/>
            </a:pPr>
            <a:r>
              <a:rPr lang="hr-HR" sz="1600" dirty="0" smtClean="0"/>
              <a:t>Često se ljuti i razbjesni se,</a:t>
            </a:r>
          </a:p>
          <a:p>
            <a:pPr>
              <a:lnSpc>
                <a:spcPct val="80000"/>
              </a:lnSpc>
              <a:buFont typeface="Wingdings" pitchFamily="2" charset="2"/>
              <a:buChar char="ü"/>
            </a:pPr>
            <a:r>
              <a:rPr lang="hr-HR" sz="1600" dirty="0" smtClean="0"/>
              <a:t>Često se svađa s odraslima,</a:t>
            </a:r>
          </a:p>
          <a:p>
            <a:pPr>
              <a:lnSpc>
                <a:spcPct val="80000"/>
              </a:lnSpc>
              <a:buFont typeface="Wingdings" pitchFamily="2" charset="2"/>
              <a:buChar char="ü"/>
            </a:pPr>
            <a:r>
              <a:rPr lang="hr-HR" sz="1600" dirty="0" smtClean="0"/>
              <a:t>Često namjerno ometa druge.</a:t>
            </a:r>
            <a:endParaRPr lang="hr-HR" sz="1600" b="1" dirty="0" smtClean="0"/>
          </a:p>
          <a:p>
            <a:pPr>
              <a:lnSpc>
                <a:spcPct val="80000"/>
              </a:lnSpc>
              <a:buFont typeface="Wingdings" pitchFamily="2" charset="2"/>
              <a:buChar char="ü"/>
            </a:pPr>
            <a:r>
              <a:rPr lang="hr-HR" sz="1800" b="1" dirty="0" smtClean="0"/>
              <a:t>Savjet roditelju:</a:t>
            </a:r>
            <a:endParaRPr lang="hr-HR" sz="1800" dirty="0" smtClean="0"/>
          </a:p>
          <a:p>
            <a:pPr>
              <a:lnSpc>
                <a:spcPct val="80000"/>
              </a:lnSpc>
              <a:buFont typeface="Wingdings" pitchFamily="2" charset="2"/>
              <a:buChar char="ü"/>
            </a:pPr>
            <a:r>
              <a:rPr lang="hr-HR" sz="1600" dirty="0" smtClean="0"/>
              <a:t>Problem shvatiti ozbiljno, ne čekati da sam nestane,</a:t>
            </a:r>
          </a:p>
          <a:p>
            <a:pPr>
              <a:lnSpc>
                <a:spcPct val="80000"/>
              </a:lnSpc>
              <a:buFont typeface="Wingdings" pitchFamily="2" charset="2"/>
              <a:buChar char="ü"/>
            </a:pPr>
            <a:r>
              <a:rPr lang="hr-HR" sz="1600" dirty="0" smtClean="0"/>
              <a:t>Najvažnija je dosljednost u primjeni pravila, </a:t>
            </a:r>
          </a:p>
          <a:p>
            <a:pPr>
              <a:lnSpc>
                <a:spcPct val="80000"/>
              </a:lnSpc>
              <a:buFont typeface="Wingdings" pitchFamily="2" charset="2"/>
              <a:buChar char="ü"/>
            </a:pPr>
            <a:r>
              <a:rPr lang="hr-HR" sz="1600" dirty="0" smtClean="0"/>
              <a:t>U radu s djetetom usuglasiti pristupe svih odgojitelja,</a:t>
            </a:r>
            <a:endParaRPr lang="fr-CA" sz="1600" dirty="0" smtClean="0"/>
          </a:p>
        </p:txBody>
      </p:sp>
      <p:sp>
        <p:nvSpPr>
          <p:cNvPr id="26628" name="Rectangle 4"/>
          <p:cNvSpPr>
            <a:spLocks noGrp="1"/>
          </p:cNvSpPr>
          <p:nvPr>
            <p:ph type="body" sz="half" idx="2"/>
          </p:nvPr>
        </p:nvSpPr>
        <p:spPr/>
        <p:txBody>
          <a:bodyPr/>
          <a:lstStyle/>
          <a:p>
            <a:pPr>
              <a:lnSpc>
                <a:spcPct val="80000"/>
              </a:lnSpc>
              <a:buFont typeface="Wingdings" pitchFamily="2" charset="2"/>
              <a:buChar char="ü"/>
            </a:pPr>
            <a:r>
              <a:rPr lang="hr-HR" sz="2000" b="1" dirty="0" smtClean="0">
                <a:solidFill>
                  <a:schemeClr val="accent6">
                    <a:lumMod val="75000"/>
                  </a:schemeClr>
                </a:solidFill>
              </a:rPr>
              <a:t>PEDAGOŠKA ZAPUŠTENOST</a:t>
            </a:r>
          </a:p>
          <a:p>
            <a:pPr>
              <a:lnSpc>
                <a:spcPct val="80000"/>
              </a:lnSpc>
              <a:buFont typeface="Wingdings" pitchFamily="2" charset="2"/>
              <a:buChar char="ü"/>
            </a:pPr>
            <a:endParaRPr lang="hr-HR" sz="2000" dirty="0" smtClean="0"/>
          </a:p>
          <a:p>
            <a:pPr>
              <a:lnSpc>
                <a:spcPct val="80000"/>
              </a:lnSpc>
              <a:buFont typeface="Wingdings" pitchFamily="2" charset="2"/>
              <a:buChar char="ü"/>
            </a:pPr>
            <a:r>
              <a:rPr lang="hr-HR" sz="1600" dirty="0" smtClean="0"/>
              <a:t>Dijete nije poučeno osnovnim pojmovima,</a:t>
            </a:r>
          </a:p>
          <a:p>
            <a:pPr>
              <a:lnSpc>
                <a:spcPct val="80000"/>
              </a:lnSpc>
              <a:buFont typeface="Wingdings" pitchFamily="2" charset="2"/>
              <a:buChar char="ü"/>
            </a:pPr>
            <a:r>
              <a:rPr lang="hr-HR" sz="1600" dirty="0" smtClean="0"/>
              <a:t>Ne zna prepričati priču ili recitirati brojalicu,</a:t>
            </a:r>
          </a:p>
          <a:p>
            <a:pPr>
              <a:lnSpc>
                <a:spcPct val="80000"/>
              </a:lnSpc>
              <a:buFont typeface="Wingdings" pitchFamily="2" charset="2"/>
              <a:buChar char="ü"/>
            </a:pPr>
            <a:r>
              <a:rPr lang="hr-HR" sz="1600" dirty="0" smtClean="0"/>
              <a:t>Nepravilno drži olovku.</a:t>
            </a:r>
            <a:endParaRPr lang="hr-HR" sz="1600" b="1" dirty="0" smtClean="0"/>
          </a:p>
          <a:p>
            <a:pPr>
              <a:lnSpc>
                <a:spcPct val="80000"/>
              </a:lnSpc>
              <a:buFont typeface="Wingdings" pitchFamily="2" charset="2"/>
              <a:buChar char="ü"/>
            </a:pPr>
            <a:r>
              <a:rPr lang="hr-HR" sz="1800" b="1" dirty="0" smtClean="0"/>
              <a:t>Savjet roditelju:</a:t>
            </a:r>
            <a:endParaRPr lang="hr-HR" sz="1800" dirty="0" smtClean="0"/>
          </a:p>
          <a:p>
            <a:pPr>
              <a:lnSpc>
                <a:spcPct val="80000"/>
              </a:lnSpc>
              <a:buFont typeface="Wingdings" pitchFamily="2" charset="2"/>
              <a:buChar char="ü"/>
            </a:pPr>
            <a:r>
              <a:rPr lang="hr-HR" sz="1600" dirty="0" smtClean="0"/>
              <a:t>Dijete je potrebno poučiti, </a:t>
            </a:r>
          </a:p>
          <a:p>
            <a:pPr>
              <a:lnSpc>
                <a:spcPct val="80000"/>
              </a:lnSpc>
              <a:buFont typeface="Wingdings" pitchFamily="2" charset="2"/>
              <a:buChar char="ü"/>
            </a:pPr>
            <a:r>
              <a:rPr lang="hr-HR" sz="1600" dirty="0" smtClean="0"/>
              <a:t>Što više razgovarati s djetetom o svakodnevnim događanjima,</a:t>
            </a:r>
          </a:p>
          <a:p>
            <a:pPr>
              <a:lnSpc>
                <a:spcPct val="80000"/>
              </a:lnSpc>
              <a:buFont typeface="Wingdings" pitchFamily="2" charset="2"/>
              <a:buChar char="ü"/>
            </a:pPr>
            <a:r>
              <a:rPr lang="hr-HR" sz="1600" dirty="0" smtClean="0"/>
              <a:t>U razgovoru s djetetom koristiti potpune rečenice,</a:t>
            </a:r>
          </a:p>
          <a:p>
            <a:pPr>
              <a:lnSpc>
                <a:spcPct val="80000"/>
              </a:lnSpc>
              <a:buFont typeface="Wingdings" pitchFamily="2" charset="2"/>
              <a:buChar char="ü"/>
            </a:pPr>
            <a:r>
              <a:rPr lang="hr-HR" sz="1600" dirty="0" smtClean="0"/>
              <a:t>Poticati dijete na prepričavanje svojih iskustava. </a:t>
            </a:r>
          </a:p>
        </p:txBody>
      </p:sp>
    </p:spTree>
    <p:extLst>
      <p:ext uri="{BB962C8B-B14F-4D97-AF65-F5344CB8AC3E}">
        <p14:creationId xmlns:p14="http://schemas.microsoft.com/office/powerpoint/2010/main" val="2281524447"/>
      </p:ext>
    </p:extLst>
  </p:cSld>
  <p:clrMapOvr>
    <a:masterClrMapping/>
  </p:clrMapOvr>
  <p:transition spd="med">
    <p:push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idx="4294967295"/>
          </p:nvPr>
        </p:nvSpPr>
        <p:spPr/>
        <p:txBody>
          <a:bodyPr>
            <a:normAutofit/>
          </a:bodyPr>
          <a:lstStyle/>
          <a:p>
            <a:r>
              <a:rPr lang="hr-HR" sz="4000" b="1" dirty="0" smtClean="0">
                <a:solidFill>
                  <a:schemeClr val="accent6">
                    <a:lumMod val="75000"/>
                  </a:schemeClr>
                </a:solidFill>
              </a:rPr>
              <a:t>3. RAZVOJNA ODSTUPANJA</a:t>
            </a:r>
            <a:endParaRPr lang="fr-CA" sz="4000" b="1" dirty="0" smtClean="0">
              <a:solidFill>
                <a:schemeClr val="accent6">
                  <a:lumMod val="75000"/>
                </a:schemeClr>
              </a:solidFill>
            </a:endParaRPr>
          </a:p>
        </p:txBody>
      </p:sp>
      <p:sp>
        <p:nvSpPr>
          <p:cNvPr id="3" name="Espace réservé du contenu 2"/>
          <p:cNvSpPr>
            <a:spLocks noGrp="1"/>
          </p:cNvSpPr>
          <p:nvPr>
            <p:ph idx="4294967295"/>
          </p:nvPr>
        </p:nvSpPr>
        <p:spPr>
          <a:xfrm>
            <a:off x="457200" y="1600200"/>
            <a:ext cx="4258816" cy="4525963"/>
          </a:xfrm>
        </p:spPr>
        <p:txBody>
          <a:bodyPr>
            <a:normAutofit/>
          </a:bodyPr>
          <a:lstStyle/>
          <a:p>
            <a:pPr>
              <a:lnSpc>
                <a:spcPct val="80000"/>
              </a:lnSpc>
              <a:buFont typeface="Wingdings" pitchFamily="2" charset="2"/>
              <a:buChar char="ü"/>
            </a:pPr>
            <a:r>
              <a:rPr lang="hr-HR" sz="2000" b="1" dirty="0" smtClean="0">
                <a:solidFill>
                  <a:schemeClr val="accent6">
                    <a:lumMod val="75000"/>
                  </a:schemeClr>
                </a:solidFill>
              </a:rPr>
              <a:t>POREMEĆAJI VIDA ILI  SLUHA</a:t>
            </a:r>
            <a:endParaRPr lang="hr-HR" sz="2000" dirty="0" smtClean="0">
              <a:solidFill>
                <a:schemeClr val="accent6">
                  <a:lumMod val="75000"/>
                </a:schemeClr>
              </a:solidFill>
            </a:endParaRPr>
          </a:p>
          <a:p>
            <a:pPr>
              <a:lnSpc>
                <a:spcPct val="80000"/>
              </a:lnSpc>
              <a:buFont typeface="Wingdings" pitchFamily="2" charset="2"/>
              <a:buChar char="ü"/>
            </a:pPr>
            <a:r>
              <a:rPr lang="hr-HR" sz="1600" dirty="0" smtClean="0"/>
              <a:t>Glavu pomiče prema ispitnom materijalu,</a:t>
            </a:r>
          </a:p>
          <a:p>
            <a:pPr>
              <a:lnSpc>
                <a:spcPct val="80000"/>
              </a:lnSpc>
              <a:buFont typeface="Wingdings" pitchFamily="2" charset="2"/>
              <a:buChar char="ü"/>
            </a:pPr>
            <a:r>
              <a:rPr lang="hr-HR" sz="1600" dirty="0" smtClean="0"/>
              <a:t>Okreće glavu da bi bolje čulo,</a:t>
            </a:r>
          </a:p>
          <a:p>
            <a:pPr>
              <a:lnSpc>
                <a:spcPct val="80000"/>
              </a:lnSpc>
              <a:buFont typeface="Wingdings" pitchFamily="2" charset="2"/>
              <a:buChar char="ü"/>
            </a:pPr>
            <a:r>
              <a:rPr lang="hr-HR" sz="1600" dirty="0" smtClean="0"/>
              <a:t>Traži da mu se ponovi pitanje.</a:t>
            </a:r>
            <a:endParaRPr lang="hr-HR" sz="1600" b="1" dirty="0" smtClean="0"/>
          </a:p>
          <a:p>
            <a:pPr>
              <a:lnSpc>
                <a:spcPct val="80000"/>
              </a:lnSpc>
              <a:buFont typeface="Wingdings" pitchFamily="2" charset="2"/>
              <a:buChar char="ü"/>
            </a:pPr>
            <a:r>
              <a:rPr lang="hr-HR" sz="1600" b="1" dirty="0" smtClean="0"/>
              <a:t>Savjet roditelju:</a:t>
            </a:r>
            <a:endParaRPr lang="hr-HR" sz="1600" dirty="0" smtClean="0"/>
          </a:p>
          <a:p>
            <a:pPr>
              <a:lnSpc>
                <a:spcPct val="80000"/>
              </a:lnSpc>
              <a:buFont typeface="Wingdings" pitchFamily="2" charset="2"/>
              <a:buChar char="ü"/>
            </a:pPr>
            <a:r>
              <a:rPr lang="hr-HR" sz="1600" dirty="0" smtClean="0"/>
              <a:t>Tražiti pregled i savjet stručnjaka.</a:t>
            </a:r>
          </a:p>
          <a:p>
            <a:pPr>
              <a:lnSpc>
                <a:spcPct val="80000"/>
              </a:lnSpc>
              <a:buFont typeface="Wingdings" pitchFamily="2" charset="2"/>
              <a:buChar char="ü"/>
            </a:pPr>
            <a:endParaRPr lang="hr-HR" sz="1600" b="1" dirty="0" smtClean="0"/>
          </a:p>
          <a:p>
            <a:pPr>
              <a:lnSpc>
                <a:spcPct val="80000"/>
              </a:lnSpc>
              <a:buFont typeface="Wingdings" pitchFamily="2" charset="2"/>
              <a:buChar char="ü"/>
            </a:pPr>
            <a:r>
              <a:rPr lang="hr-HR" sz="2000" b="1" dirty="0" smtClean="0">
                <a:solidFill>
                  <a:schemeClr val="accent6">
                    <a:lumMod val="75000"/>
                  </a:schemeClr>
                </a:solidFill>
              </a:rPr>
              <a:t>TEŠKOĆE U GOVORU</a:t>
            </a:r>
            <a:endParaRPr lang="hr-HR" sz="2000" dirty="0" smtClean="0">
              <a:solidFill>
                <a:schemeClr val="accent6">
                  <a:lumMod val="75000"/>
                </a:schemeClr>
              </a:solidFill>
            </a:endParaRPr>
          </a:p>
          <a:p>
            <a:pPr>
              <a:lnSpc>
                <a:spcPct val="80000"/>
              </a:lnSpc>
              <a:buFont typeface="Wingdings" pitchFamily="2" charset="2"/>
              <a:buChar char="ü"/>
            </a:pPr>
            <a:r>
              <a:rPr lang="hr-HR" sz="1600" dirty="0" smtClean="0"/>
              <a:t>Nepravilan izgovor određenih glasova,</a:t>
            </a:r>
          </a:p>
          <a:p>
            <a:pPr>
              <a:lnSpc>
                <a:spcPct val="80000"/>
              </a:lnSpc>
              <a:buFont typeface="Wingdings" pitchFamily="2" charset="2"/>
              <a:buChar char="ü"/>
            </a:pPr>
            <a:r>
              <a:rPr lang="hr-HR" sz="1600" dirty="0" smtClean="0"/>
              <a:t>Izostavljanje glasova,</a:t>
            </a:r>
          </a:p>
          <a:p>
            <a:pPr>
              <a:lnSpc>
                <a:spcPct val="80000"/>
              </a:lnSpc>
              <a:buFont typeface="Wingdings" pitchFamily="2" charset="2"/>
              <a:buChar char="ü"/>
            </a:pPr>
            <a:r>
              <a:rPr lang="hr-HR" sz="1600" dirty="0" smtClean="0"/>
              <a:t>Premještanje glasova,</a:t>
            </a:r>
          </a:p>
          <a:p>
            <a:pPr>
              <a:lnSpc>
                <a:spcPct val="80000"/>
              </a:lnSpc>
              <a:buFont typeface="Wingdings" pitchFamily="2" charset="2"/>
              <a:buChar char="ü"/>
            </a:pPr>
            <a:r>
              <a:rPr lang="hr-HR" sz="1600" dirty="0" smtClean="0"/>
              <a:t>Zamuckivanje,</a:t>
            </a:r>
          </a:p>
          <a:p>
            <a:pPr>
              <a:lnSpc>
                <a:spcPct val="80000"/>
              </a:lnSpc>
              <a:buFont typeface="Wingdings" pitchFamily="2" charset="2"/>
              <a:buChar char="ü"/>
            </a:pPr>
            <a:r>
              <a:rPr lang="hr-HR" sz="1600" dirty="0" smtClean="0"/>
              <a:t>Mucanje.</a:t>
            </a:r>
            <a:endParaRPr lang="hr-HR" sz="1600" b="1" dirty="0" smtClean="0"/>
          </a:p>
          <a:p>
            <a:pPr>
              <a:lnSpc>
                <a:spcPct val="80000"/>
              </a:lnSpc>
              <a:buFont typeface="Wingdings" pitchFamily="2" charset="2"/>
              <a:buChar char="ü"/>
            </a:pPr>
            <a:r>
              <a:rPr lang="hr-HR" sz="1600" b="1" dirty="0" smtClean="0"/>
              <a:t>Savjet roditelju:</a:t>
            </a:r>
            <a:endParaRPr lang="hr-HR" sz="1600" dirty="0" smtClean="0"/>
          </a:p>
          <a:p>
            <a:pPr>
              <a:lnSpc>
                <a:spcPct val="80000"/>
              </a:lnSpc>
              <a:buFont typeface="Wingdings" pitchFamily="2" charset="2"/>
              <a:buChar char="ü"/>
            </a:pPr>
            <a:r>
              <a:rPr lang="hr-HR" sz="1600" dirty="0" smtClean="0"/>
              <a:t>Djetetu se obraćati jasnim razgovijetnim govorom,</a:t>
            </a:r>
          </a:p>
          <a:p>
            <a:pPr>
              <a:lnSpc>
                <a:spcPct val="80000"/>
              </a:lnSpc>
              <a:buFont typeface="Wingdings" pitchFamily="2" charset="2"/>
              <a:buChar char="ü"/>
            </a:pPr>
            <a:r>
              <a:rPr lang="hr-HR" sz="1600" dirty="0" smtClean="0"/>
              <a:t>Potražiti pomoć logopeda.</a:t>
            </a:r>
            <a:endParaRPr lang="fr-CA" sz="1600" dirty="0" smtClean="0"/>
          </a:p>
        </p:txBody>
      </p:sp>
      <p:sp>
        <p:nvSpPr>
          <p:cNvPr id="27652" name="Rectangle 4"/>
          <p:cNvSpPr>
            <a:spLocks noGrp="1"/>
          </p:cNvSpPr>
          <p:nvPr>
            <p:ph type="body" sz="half" idx="2"/>
          </p:nvPr>
        </p:nvSpPr>
        <p:spPr/>
        <p:txBody>
          <a:bodyPr/>
          <a:lstStyle/>
          <a:p>
            <a:pPr>
              <a:lnSpc>
                <a:spcPct val="80000"/>
              </a:lnSpc>
              <a:buFont typeface="Wingdings" pitchFamily="2" charset="2"/>
              <a:buChar char="ü"/>
            </a:pPr>
            <a:r>
              <a:rPr lang="hr-HR" sz="2000" b="1" dirty="0" smtClean="0">
                <a:solidFill>
                  <a:schemeClr val="accent6">
                    <a:lumMod val="75000"/>
                  </a:schemeClr>
                </a:solidFill>
              </a:rPr>
              <a:t>ZAOSTAJANJE U RAZVOJU</a:t>
            </a:r>
          </a:p>
          <a:p>
            <a:pPr>
              <a:lnSpc>
                <a:spcPct val="80000"/>
              </a:lnSpc>
              <a:buFont typeface="Wingdings" pitchFamily="2" charset="2"/>
              <a:buChar char="ü"/>
            </a:pPr>
            <a:endParaRPr lang="hr-HR" sz="1600" dirty="0" smtClean="0"/>
          </a:p>
          <a:p>
            <a:pPr>
              <a:lnSpc>
                <a:spcPct val="80000"/>
              </a:lnSpc>
              <a:buFont typeface="Wingdings" pitchFamily="2" charset="2"/>
              <a:buChar char="ü"/>
            </a:pPr>
            <a:r>
              <a:rPr lang="hr-HR" sz="1600" dirty="0" smtClean="0"/>
              <a:t>Teže uspostavlja komunikaciju,</a:t>
            </a:r>
          </a:p>
          <a:p>
            <a:pPr>
              <a:lnSpc>
                <a:spcPct val="80000"/>
              </a:lnSpc>
              <a:buFont typeface="Wingdings" pitchFamily="2" charset="2"/>
              <a:buChar char="ü"/>
            </a:pPr>
            <a:r>
              <a:rPr lang="hr-HR" sz="1600" dirty="0" smtClean="0"/>
              <a:t>Na ispitu predznanja postiže niske rezultate, </a:t>
            </a:r>
          </a:p>
          <a:p>
            <a:pPr>
              <a:lnSpc>
                <a:spcPct val="80000"/>
              </a:lnSpc>
              <a:buFont typeface="Wingdings" pitchFamily="2" charset="2"/>
              <a:buChar char="ü"/>
            </a:pPr>
            <a:r>
              <a:rPr lang="hr-HR" sz="1600" dirty="0" smtClean="0"/>
              <a:t>Teškoće u generalizaciji.</a:t>
            </a:r>
            <a:endParaRPr lang="hr-HR" sz="1600" b="1" dirty="0" smtClean="0"/>
          </a:p>
          <a:p>
            <a:pPr>
              <a:lnSpc>
                <a:spcPct val="80000"/>
              </a:lnSpc>
              <a:buFont typeface="Wingdings" pitchFamily="2" charset="2"/>
              <a:buChar char="ü"/>
            </a:pPr>
            <a:r>
              <a:rPr lang="hr-HR" sz="1600" b="1" dirty="0" smtClean="0"/>
              <a:t>Savjet roditelju:</a:t>
            </a:r>
            <a:endParaRPr lang="hr-HR" sz="1600" dirty="0" smtClean="0"/>
          </a:p>
          <a:p>
            <a:pPr>
              <a:lnSpc>
                <a:spcPct val="80000"/>
              </a:lnSpc>
              <a:buFont typeface="Wingdings" pitchFamily="2" charset="2"/>
              <a:buChar char="ü"/>
            </a:pPr>
            <a:r>
              <a:rPr lang="hr-HR" sz="1600" dirty="0" smtClean="0"/>
              <a:t>Tražiti pomoć stručnjaka i isključiti druge smetnje,</a:t>
            </a:r>
          </a:p>
          <a:p>
            <a:pPr>
              <a:lnSpc>
                <a:spcPct val="80000"/>
              </a:lnSpc>
              <a:buFont typeface="Wingdings" pitchFamily="2" charset="2"/>
              <a:buChar char="ü"/>
            </a:pPr>
            <a:r>
              <a:rPr lang="hr-HR" sz="1600" dirty="0" smtClean="0"/>
              <a:t>Dijete poticati na stjecanje umijeća svakodnevnog života,</a:t>
            </a:r>
          </a:p>
          <a:p>
            <a:pPr>
              <a:lnSpc>
                <a:spcPct val="80000"/>
              </a:lnSpc>
              <a:buFont typeface="Wingdings" pitchFamily="2" charset="2"/>
              <a:buChar char="ü"/>
            </a:pPr>
            <a:r>
              <a:rPr lang="hr-HR" sz="1600" dirty="0" smtClean="0"/>
              <a:t>Kod djeteta poticati korištenje pozitivnog izražavanja o sebi,</a:t>
            </a:r>
          </a:p>
          <a:p>
            <a:pPr>
              <a:lnSpc>
                <a:spcPct val="80000"/>
              </a:lnSpc>
              <a:buFont typeface="Wingdings" pitchFamily="2" charset="2"/>
              <a:buChar char="ü"/>
            </a:pPr>
            <a:r>
              <a:rPr lang="hr-HR" sz="1600" dirty="0" smtClean="0"/>
              <a:t>Izbjegavati uspoređivanje,</a:t>
            </a:r>
          </a:p>
          <a:p>
            <a:pPr>
              <a:lnSpc>
                <a:spcPct val="80000"/>
              </a:lnSpc>
              <a:buFont typeface="Wingdings" pitchFamily="2" charset="2"/>
              <a:buChar char="ü"/>
            </a:pPr>
            <a:r>
              <a:rPr lang="hr-HR" sz="1600" dirty="0" smtClean="0"/>
              <a:t>Održavati rutinu i dosljednost, </a:t>
            </a:r>
          </a:p>
          <a:p>
            <a:pPr>
              <a:lnSpc>
                <a:spcPct val="80000"/>
              </a:lnSpc>
              <a:buFont typeface="Wingdings" pitchFamily="2" charset="2"/>
              <a:buChar char="ü"/>
            </a:pPr>
            <a:r>
              <a:rPr lang="hr-HR" sz="1600" dirty="0" smtClean="0"/>
              <a:t>Ponuditi različite aktivnost učenja,</a:t>
            </a:r>
          </a:p>
          <a:p>
            <a:pPr>
              <a:lnSpc>
                <a:spcPct val="80000"/>
              </a:lnSpc>
              <a:buFont typeface="Wingdings" pitchFamily="2" charset="2"/>
              <a:buChar char="ü"/>
            </a:pPr>
            <a:r>
              <a:rPr lang="hr-HR" sz="1600" dirty="0" smtClean="0"/>
              <a:t>Davati kratke i jasne upute.</a:t>
            </a:r>
          </a:p>
        </p:txBody>
      </p:sp>
    </p:spTree>
    <p:extLst>
      <p:ext uri="{BB962C8B-B14F-4D97-AF65-F5344CB8AC3E}">
        <p14:creationId xmlns:p14="http://schemas.microsoft.com/office/powerpoint/2010/main" val="3268971816"/>
      </p:ext>
    </p:extLst>
  </p:cSld>
  <p:clrMapOvr>
    <a:masterClrMapping/>
  </p:clrMapOvr>
  <p:transition spd="med">
    <p:push di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idx="4294967295"/>
          </p:nvPr>
        </p:nvSpPr>
        <p:spPr/>
        <p:txBody>
          <a:bodyPr>
            <a:normAutofit/>
          </a:bodyPr>
          <a:lstStyle/>
          <a:p>
            <a:r>
              <a:rPr lang="hr-HR" b="1" dirty="0" smtClean="0">
                <a:solidFill>
                  <a:schemeClr val="accent6">
                    <a:lumMod val="75000"/>
                  </a:schemeClr>
                </a:solidFill>
              </a:rPr>
              <a:t>3. RAZVOJNA ODSTUPANJA</a:t>
            </a:r>
            <a:endParaRPr lang="fr-CA" b="1" dirty="0" smtClean="0">
              <a:solidFill>
                <a:schemeClr val="accent6">
                  <a:lumMod val="75000"/>
                </a:schemeClr>
              </a:solidFill>
            </a:endParaRPr>
          </a:p>
        </p:txBody>
      </p:sp>
      <p:sp>
        <p:nvSpPr>
          <p:cNvPr id="3" name="Espace réservé du contenu 2"/>
          <p:cNvSpPr>
            <a:spLocks noGrp="1"/>
          </p:cNvSpPr>
          <p:nvPr>
            <p:ph idx="4294967295"/>
          </p:nvPr>
        </p:nvSpPr>
        <p:spPr>
          <a:xfrm>
            <a:off x="457200" y="1600200"/>
            <a:ext cx="4114800" cy="4525963"/>
          </a:xfrm>
        </p:spPr>
        <p:txBody>
          <a:bodyPr>
            <a:normAutofit/>
          </a:bodyPr>
          <a:lstStyle/>
          <a:p>
            <a:pPr>
              <a:lnSpc>
                <a:spcPct val="90000"/>
              </a:lnSpc>
              <a:buFont typeface="Wingdings" pitchFamily="2" charset="2"/>
              <a:buChar char="ü"/>
            </a:pPr>
            <a:r>
              <a:rPr lang="hr-HR" sz="2000" b="1" dirty="0" smtClean="0">
                <a:solidFill>
                  <a:schemeClr val="accent6">
                    <a:lumMod val="75000"/>
                  </a:schemeClr>
                </a:solidFill>
              </a:rPr>
              <a:t>NEDOVOLJNO RAZVIJENE PREDČITALAČKE SPOSOBNOSTI</a:t>
            </a:r>
            <a:endParaRPr lang="hr-HR" sz="2000" dirty="0" smtClean="0">
              <a:solidFill>
                <a:schemeClr val="accent6">
                  <a:lumMod val="75000"/>
                </a:schemeClr>
              </a:solidFill>
            </a:endParaRPr>
          </a:p>
          <a:p>
            <a:pPr>
              <a:lnSpc>
                <a:spcPct val="90000"/>
              </a:lnSpc>
              <a:buFont typeface="Wingdings" pitchFamily="2" charset="2"/>
              <a:buChar char="ü"/>
            </a:pPr>
            <a:r>
              <a:rPr lang="hr-HR" sz="2000" dirty="0" smtClean="0"/>
              <a:t>Nije usvojena glasovna analiza i sinteza,</a:t>
            </a:r>
          </a:p>
          <a:p>
            <a:pPr>
              <a:lnSpc>
                <a:spcPct val="90000"/>
              </a:lnSpc>
              <a:buFont typeface="Wingdings" pitchFamily="2" charset="2"/>
              <a:buChar char="ü"/>
            </a:pPr>
            <a:r>
              <a:rPr lang="hr-HR" sz="2000" dirty="0" smtClean="0"/>
              <a:t>Siromašan rječnik.</a:t>
            </a:r>
            <a:endParaRPr lang="hr-HR" sz="2000" b="1" dirty="0" smtClean="0"/>
          </a:p>
          <a:p>
            <a:pPr>
              <a:lnSpc>
                <a:spcPct val="90000"/>
              </a:lnSpc>
              <a:buFont typeface="Wingdings" pitchFamily="2" charset="2"/>
              <a:buChar char="ü"/>
            </a:pPr>
            <a:r>
              <a:rPr lang="hr-HR" sz="2000" b="1" dirty="0" smtClean="0"/>
              <a:t>Savjet roditelju:</a:t>
            </a:r>
            <a:endParaRPr lang="hr-HR" sz="2000" dirty="0" smtClean="0"/>
          </a:p>
          <a:p>
            <a:pPr>
              <a:lnSpc>
                <a:spcPct val="90000"/>
              </a:lnSpc>
              <a:buFont typeface="Wingdings" pitchFamily="2" charset="2"/>
              <a:buChar char="ü"/>
            </a:pPr>
            <a:r>
              <a:rPr lang="hr-HR" sz="2000" dirty="0" smtClean="0"/>
              <a:t>Igrati igru riječi s prepoznavanjem prvog i posljednjeg glasa u riječi,</a:t>
            </a:r>
          </a:p>
          <a:p>
            <a:pPr>
              <a:lnSpc>
                <a:spcPct val="90000"/>
              </a:lnSpc>
              <a:buFont typeface="Wingdings" pitchFamily="2" charset="2"/>
              <a:buChar char="ü"/>
            </a:pPr>
            <a:r>
              <a:rPr lang="hr-HR" sz="2000" dirty="0" smtClean="0"/>
              <a:t>Vježbati kroz igru razlikovanja glasova od jednosložnih do višesložnih riječi. </a:t>
            </a:r>
            <a:endParaRPr lang="hr-HR" sz="2000" b="1" dirty="0" smtClean="0"/>
          </a:p>
        </p:txBody>
      </p:sp>
      <p:sp>
        <p:nvSpPr>
          <p:cNvPr id="34820" name="Rectangle 4"/>
          <p:cNvSpPr>
            <a:spLocks noGrp="1"/>
          </p:cNvSpPr>
          <p:nvPr>
            <p:ph type="body" sz="half" idx="2"/>
          </p:nvPr>
        </p:nvSpPr>
        <p:spPr/>
        <p:txBody>
          <a:bodyPr/>
          <a:lstStyle/>
          <a:p>
            <a:pPr>
              <a:lnSpc>
                <a:spcPct val="90000"/>
              </a:lnSpc>
              <a:buFont typeface="Wingdings" pitchFamily="2" charset="2"/>
              <a:buChar char="ü"/>
            </a:pPr>
            <a:r>
              <a:rPr lang="hr-HR" sz="2000" b="1" dirty="0" smtClean="0">
                <a:solidFill>
                  <a:schemeClr val="accent6">
                    <a:lumMod val="75000"/>
                  </a:schemeClr>
                </a:solidFill>
              </a:rPr>
              <a:t>DIJETE KOJE JE DOŽIVJELO STRES</a:t>
            </a:r>
            <a:endParaRPr lang="hr-HR" sz="2000" dirty="0" smtClean="0">
              <a:solidFill>
                <a:schemeClr val="accent6">
                  <a:lumMod val="75000"/>
                </a:schemeClr>
              </a:solidFill>
            </a:endParaRPr>
          </a:p>
          <a:p>
            <a:pPr>
              <a:lnSpc>
                <a:spcPct val="90000"/>
              </a:lnSpc>
              <a:buFont typeface="Wingdings" pitchFamily="2" charset="2"/>
              <a:buChar char="ü"/>
            </a:pPr>
            <a:r>
              <a:rPr lang="hr-HR" sz="2000" dirty="0" smtClean="0"/>
              <a:t>Pretjerana bojažljivost,</a:t>
            </a:r>
          </a:p>
          <a:p>
            <a:pPr>
              <a:lnSpc>
                <a:spcPct val="90000"/>
              </a:lnSpc>
              <a:buFont typeface="Wingdings" pitchFamily="2" charset="2"/>
              <a:buChar char="ü"/>
            </a:pPr>
            <a:r>
              <a:rPr lang="hr-HR" sz="2000" dirty="0" smtClean="0"/>
              <a:t>Razdražljivost,</a:t>
            </a:r>
          </a:p>
          <a:p>
            <a:pPr>
              <a:lnSpc>
                <a:spcPct val="90000"/>
              </a:lnSpc>
              <a:buFont typeface="Wingdings" pitchFamily="2" charset="2"/>
              <a:buChar char="ü"/>
            </a:pPr>
            <a:r>
              <a:rPr lang="hr-HR" sz="2000" dirty="0" smtClean="0"/>
              <a:t>Strah bez opravdanog razloga,</a:t>
            </a:r>
          </a:p>
          <a:p>
            <a:pPr>
              <a:lnSpc>
                <a:spcPct val="90000"/>
              </a:lnSpc>
              <a:buFont typeface="Wingdings" pitchFamily="2" charset="2"/>
              <a:buChar char="ü"/>
            </a:pPr>
            <a:r>
              <a:rPr lang="hr-HR" sz="2000" dirty="0" smtClean="0"/>
              <a:t>Agresivnost.</a:t>
            </a:r>
            <a:endParaRPr lang="hr-HR" sz="2000" b="1" dirty="0" smtClean="0"/>
          </a:p>
          <a:p>
            <a:pPr>
              <a:lnSpc>
                <a:spcPct val="90000"/>
              </a:lnSpc>
              <a:buFont typeface="Wingdings" pitchFamily="2" charset="2"/>
              <a:buChar char="ü"/>
            </a:pPr>
            <a:r>
              <a:rPr lang="hr-HR" sz="2000" b="1" dirty="0" smtClean="0"/>
              <a:t>Savjet roditelju:</a:t>
            </a:r>
            <a:endParaRPr lang="hr-HR" sz="2000" dirty="0" smtClean="0"/>
          </a:p>
          <a:p>
            <a:pPr>
              <a:lnSpc>
                <a:spcPct val="90000"/>
              </a:lnSpc>
              <a:buFont typeface="Wingdings" pitchFamily="2" charset="2"/>
              <a:buChar char="ü"/>
            </a:pPr>
            <a:r>
              <a:rPr lang="hr-HR" sz="2000" dirty="0" smtClean="0"/>
              <a:t>Utvrditi izvor stresa i ako je moguće otkloni ga,</a:t>
            </a:r>
          </a:p>
          <a:p>
            <a:pPr>
              <a:lnSpc>
                <a:spcPct val="90000"/>
              </a:lnSpc>
              <a:buFont typeface="Wingdings" pitchFamily="2" charset="2"/>
              <a:buChar char="ü"/>
            </a:pPr>
            <a:r>
              <a:rPr lang="hr-HR" sz="2000" dirty="0" smtClean="0"/>
              <a:t>Stručni tretman s djetetom se  ne smije odgađati,</a:t>
            </a:r>
          </a:p>
          <a:p>
            <a:pPr>
              <a:lnSpc>
                <a:spcPct val="90000"/>
              </a:lnSpc>
              <a:buFont typeface="Wingdings" pitchFamily="2" charset="2"/>
              <a:buChar char="ü"/>
            </a:pPr>
            <a:r>
              <a:rPr lang="hr-HR" sz="2000" dirty="0" smtClean="0"/>
              <a:t>Stres povezan s obiteljskim odnosima zahtjeva uključivanje u obiteljsku terapiju.</a:t>
            </a:r>
            <a:endParaRPr lang="fr-CA" sz="2000" dirty="0" smtClean="0"/>
          </a:p>
          <a:p>
            <a:pPr>
              <a:lnSpc>
                <a:spcPct val="90000"/>
              </a:lnSpc>
            </a:pPr>
            <a:endParaRPr lang="hr-HR" sz="2000" dirty="0" smtClean="0"/>
          </a:p>
        </p:txBody>
      </p:sp>
    </p:spTree>
    <p:extLst>
      <p:ext uri="{BB962C8B-B14F-4D97-AF65-F5344CB8AC3E}">
        <p14:creationId xmlns:p14="http://schemas.microsoft.com/office/powerpoint/2010/main" val="4105944497"/>
      </p:ext>
    </p:extLst>
  </p:cSld>
  <p:clrMapOvr>
    <a:masterClrMapping/>
  </p:clrMapOvr>
  <p:transition spd="med">
    <p:push di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idx="4294967295"/>
          </p:nvPr>
        </p:nvSpPr>
        <p:spPr/>
        <p:txBody>
          <a:bodyPr>
            <a:normAutofit/>
          </a:bodyPr>
          <a:lstStyle/>
          <a:p>
            <a:r>
              <a:rPr lang="hr-HR" b="1" dirty="0" smtClean="0">
                <a:solidFill>
                  <a:schemeClr val="tx2">
                    <a:lumMod val="60000"/>
                    <a:lumOff val="40000"/>
                  </a:schemeClr>
                </a:solidFill>
              </a:rPr>
              <a:t>4. ORGANIZACIJA UPISA</a:t>
            </a:r>
            <a:endParaRPr lang="fr-CA" b="1" dirty="0" smtClean="0">
              <a:solidFill>
                <a:schemeClr val="tx2">
                  <a:lumMod val="60000"/>
                  <a:lumOff val="40000"/>
                </a:schemeClr>
              </a:solidFill>
            </a:endParaRPr>
          </a:p>
        </p:txBody>
      </p:sp>
      <p:sp>
        <p:nvSpPr>
          <p:cNvPr id="3" name="Espace réservé du contenu 2"/>
          <p:cNvSpPr>
            <a:spLocks noGrp="1"/>
          </p:cNvSpPr>
          <p:nvPr>
            <p:ph idx="4294967295"/>
          </p:nvPr>
        </p:nvSpPr>
        <p:spPr/>
        <p:txBody>
          <a:bodyPr>
            <a:normAutofit/>
          </a:bodyPr>
          <a:lstStyle/>
          <a:p>
            <a:r>
              <a:rPr lang="hr-HR" sz="1800" dirty="0" smtClean="0"/>
              <a:t>Prije upisa u osnovnu školu obvezno je utvrđivanje </a:t>
            </a:r>
            <a:r>
              <a:rPr lang="hr-HR" sz="1800" dirty="0" smtClean="0">
                <a:solidFill>
                  <a:schemeClr val="tx2">
                    <a:lumMod val="60000"/>
                    <a:lumOff val="40000"/>
                  </a:schemeClr>
                </a:solidFill>
              </a:rPr>
              <a:t>psihofizičkog stanja djeteta</a:t>
            </a:r>
            <a:r>
              <a:rPr lang="hr-HR" sz="1800" dirty="0" smtClean="0"/>
              <a:t>.</a:t>
            </a:r>
          </a:p>
          <a:p>
            <a:r>
              <a:rPr lang="hr-HR" sz="1800" dirty="0" smtClean="0"/>
              <a:t>Psihofizičko stanje djeteta utvrđuje </a:t>
            </a:r>
            <a:r>
              <a:rPr lang="hr-HR" sz="1800" dirty="0" smtClean="0">
                <a:solidFill>
                  <a:schemeClr val="tx2">
                    <a:lumMod val="60000"/>
                    <a:lumOff val="40000"/>
                  </a:schemeClr>
                </a:solidFill>
              </a:rPr>
              <a:t>komisija koju čine pedagog ili psiholog ili defektolog, liječnik i učitelji. </a:t>
            </a:r>
          </a:p>
          <a:p>
            <a:r>
              <a:rPr lang="hr-HR" sz="1800" dirty="0" smtClean="0">
                <a:solidFill>
                  <a:schemeClr val="tx2">
                    <a:lumMod val="60000"/>
                    <a:lumOff val="40000"/>
                  </a:schemeClr>
                </a:solidFill>
              </a:rPr>
              <a:t>Sistematski pregled </a:t>
            </a:r>
            <a:r>
              <a:rPr lang="hr-HR" sz="1800" dirty="0" smtClean="0"/>
              <a:t>obavlja </a:t>
            </a:r>
            <a:r>
              <a:rPr lang="hr-HR" sz="1800" dirty="0" smtClean="0">
                <a:solidFill>
                  <a:schemeClr val="tx2">
                    <a:lumMod val="60000"/>
                    <a:lumOff val="40000"/>
                  </a:schemeClr>
                </a:solidFill>
              </a:rPr>
              <a:t>liječnik školske medicine </a:t>
            </a:r>
            <a:r>
              <a:rPr lang="hr-HR" sz="1800" dirty="0" smtClean="0"/>
              <a:t>u školskoj ambulanti.</a:t>
            </a:r>
          </a:p>
          <a:p>
            <a:r>
              <a:rPr lang="hr-HR" sz="1800" dirty="0" smtClean="0">
                <a:solidFill>
                  <a:schemeClr val="tx2">
                    <a:lumMod val="60000"/>
                    <a:lumOff val="40000"/>
                  </a:schemeClr>
                </a:solidFill>
              </a:rPr>
              <a:t>Pedagog škole i učitelj testiraju djecu </a:t>
            </a:r>
            <a:r>
              <a:rPr lang="hr-HR" sz="1800" dirty="0" smtClean="0"/>
              <a:t>u školi ili prema dogovoru u dječjem vrtiću prije sistematskog pregleda.</a:t>
            </a:r>
          </a:p>
          <a:p>
            <a:r>
              <a:rPr lang="hr-HR" sz="1800" dirty="0" smtClean="0"/>
              <a:t>Roditelji moraju biti prisutni prilikom sistematskog pregleda djeteta, a termin pregleda dogovaraju sa školskim pedagogom.</a:t>
            </a:r>
          </a:p>
          <a:p>
            <a:r>
              <a:rPr lang="hr-HR" sz="1800" dirty="0" smtClean="0"/>
              <a:t>Roditelji popunjavaju “upitnik za roditelje”; dobro je da se navede ako dijete ima zdravstvenih poteškoća ili je uključeno u tretman.</a:t>
            </a:r>
          </a:p>
          <a:p>
            <a:r>
              <a:rPr lang="hr-HR" sz="1800" dirty="0" smtClean="0"/>
              <a:t>Upisi su obično u lipnju. Roditelji se obavješćuju putem oglasnih ploča u školama i vrtićima.</a:t>
            </a:r>
          </a:p>
          <a:p>
            <a:endParaRPr lang="fr-CA" sz="1800" dirty="0" smtClean="0"/>
          </a:p>
        </p:txBody>
      </p:sp>
    </p:spTree>
    <p:extLst>
      <p:ext uri="{BB962C8B-B14F-4D97-AF65-F5344CB8AC3E}">
        <p14:creationId xmlns:p14="http://schemas.microsoft.com/office/powerpoint/2010/main" val="3671506562"/>
      </p:ext>
    </p:extLst>
  </p:cSld>
  <p:clrMapOvr>
    <a:masterClrMapping/>
  </p:clrMapOvr>
  <p:transition spd="med">
    <p:push di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idx="4294967295"/>
          </p:nvPr>
        </p:nvSpPr>
        <p:spPr/>
        <p:txBody>
          <a:bodyPr>
            <a:normAutofit fontScale="90000"/>
          </a:bodyPr>
          <a:lstStyle/>
          <a:p>
            <a:r>
              <a:rPr lang="hr-HR" sz="4000" b="1" dirty="0" smtClean="0">
                <a:solidFill>
                  <a:schemeClr val="tx2">
                    <a:lumMod val="60000"/>
                    <a:lumOff val="40000"/>
                  </a:schemeClr>
                </a:solidFill>
              </a:rPr>
              <a:t>5. PRIPREMA DJETETA ZA ŠKOLU - </a:t>
            </a:r>
            <a:br>
              <a:rPr lang="hr-HR" sz="4000" b="1" dirty="0" smtClean="0">
                <a:solidFill>
                  <a:schemeClr val="tx2">
                    <a:lumMod val="60000"/>
                    <a:lumOff val="40000"/>
                  </a:schemeClr>
                </a:solidFill>
              </a:rPr>
            </a:br>
            <a:r>
              <a:rPr lang="hr-HR" sz="4000" b="1" dirty="0" smtClean="0">
                <a:solidFill>
                  <a:schemeClr val="tx2">
                    <a:lumMod val="60000"/>
                    <a:lumOff val="40000"/>
                  </a:schemeClr>
                </a:solidFill>
              </a:rPr>
              <a:t>SAVJETI RODITELJIMA</a:t>
            </a:r>
            <a:endParaRPr lang="fr-CA" sz="4000" b="1" dirty="0" smtClean="0">
              <a:solidFill>
                <a:schemeClr val="tx2">
                  <a:lumMod val="60000"/>
                  <a:lumOff val="40000"/>
                </a:schemeClr>
              </a:solidFill>
            </a:endParaRPr>
          </a:p>
        </p:txBody>
      </p:sp>
      <p:sp>
        <p:nvSpPr>
          <p:cNvPr id="3" name="Espace réservé du contenu 2"/>
          <p:cNvSpPr>
            <a:spLocks noGrp="1"/>
          </p:cNvSpPr>
          <p:nvPr>
            <p:ph idx="4294967295"/>
          </p:nvPr>
        </p:nvSpPr>
        <p:spPr/>
        <p:txBody>
          <a:bodyPr>
            <a:normAutofit/>
          </a:bodyPr>
          <a:lstStyle/>
          <a:p>
            <a:r>
              <a:rPr lang="hr-HR" sz="1600" dirty="0" smtClean="0"/>
              <a:t>Poticati opću kulturu – pozdravljanje, </a:t>
            </a:r>
            <a:r>
              <a:rPr lang="hr-HR" sz="1600" dirty="0" err="1" smtClean="0"/>
              <a:t>persiranje</a:t>
            </a:r>
            <a:r>
              <a:rPr lang="hr-HR" sz="1600" dirty="0" smtClean="0"/>
              <a:t> odraslim osobama</a:t>
            </a:r>
          </a:p>
          <a:p>
            <a:r>
              <a:rPr lang="hr-HR" sz="1600" dirty="0" smtClean="0"/>
              <a:t>“četiri čarobne riječi”</a:t>
            </a:r>
          </a:p>
          <a:p>
            <a:r>
              <a:rPr lang="hr-HR" sz="1600" dirty="0" smtClean="0"/>
              <a:t>Prije dolaska u školu djeca ne trebaju znati pisati i čitati</a:t>
            </a:r>
          </a:p>
          <a:p>
            <a:r>
              <a:rPr lang="hr-HR" sz="1600" dirty="0" smtClean="0"/>
              <a:t>Razvijati samodisciplinu</a:t>
            </a:r>
          </a:p>
          <a:p>
            <a:r>
              <a:rPr lang="hr-HR" sz="1600" dirty="0" smtClean="0"/>
              <a:t>Poticati toleranciju, izbjegavati i sprječavati ruganje, ismijavanje</a:t>
            </a:r>
          </a:p>
          <a:p>
            <a:r>
              <a:rPr lang="hr-HR" sz="1600" dirty="0" smtClean="0"/>
              <a:t>Vježbati motoriku (grubu i finu)</a:t>
            </a:r>
          </a:p>
          <a:p>
            <a:r>
              <a:rPr lang="hr-HR" sz="1600" dirty="0" smtClean="0"/>
              <a:t>Psihički pripremite dijete za polazak u školu – pozitivno govorite o školi i nastavnicima, pričajte s veseljem o svojim školskim danima, zajedno kupujte školski pribor, posjetite školu, posebno obilježite prvi dan škole, pokažite interes za školske aktivnosti vašeg djeteta i sl.</a:t>
            </a:r>
          </a:p>
          <a:p>
            <a:r>
              <a:rPr lang="hr-HR" sz="1600" dirty="0" smtClean="0"/>
              <a:t>Razvijajte osjećaj odgovornosti kod svojeg djeteta – neka brine za svoje stvari i sprema ih (počnite s nečim jednostavnim)</a:t>
            </a:r>
          </a:p>
          <a:p>
            <a:r>
              <a:rPr lang="hr-HR" sz="1600" dirty="0" smtClean="0"/>
              <a:t>Osigurajte mirno i organizirano mjesto za učenje i pisanje zadaća</a:t>
            </a:r>
          </a:p>
          <a:p>
            <a:r>
              <a:rPr lang="hr-HR" sz="1600" dirty="0" smtClean="0"/>
              <a:t>Ne očekujte od djeteta previše</a:t>
            </a:r>
          </a:p>
          <a:p>
            <a:r>
              <a:rPr lang="hr-HR" sz="1600" dirty="0" smtClean="0"/>
              <a:t>Razgovarajte s djetetom, potičite ga da opisuje okolinu, prepričava priče, kako je proveo dan i sl. potičite ga da zaključuje</a:t>
            </a:r>
          </a:p>
        </p:txBody>
      </p:sp>
    </p:spTree>
    <p:extLst>
      <p:ext uri="{BB962C8B-B14F-4D97-AF65-F5344CB8AC3E}">
        <p14:creationId xmlns:p14="http://schemas.microsoft.com/office/powerpoint/2010/main" val="229747942"/>
      </p:ext>
    </p:extLst>
  </p:cSld>
  <p:clrMapOvr>
    <a:masterClrMapping/>
  </p:clrMapOvr>
  <p:transition spd="med">
    <p:push di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4294967295"/>
          </p:nvPr>
        </p:nvSpPr>
        <p:spPr/>
        <p:txBody>
          <a:bodyPr>
            <a:normAutofit/>
          </a:bodyPr>
          <a:lstStyle/>
          <a:p>
            <a:r>
              <a:rPr lang="hr-HR" sz="1600" smtClean="0"/>
              <a:t>Puno se igrajte s djetetom, posebno društvenih igara u kojima se uče pravila i poštuje red. Takve će igre dijete naučiti prihvaćati pobjedu i poraz. </a:t>
            </a:r>
          </a:p>
          <a:p>
            <a:pPr>
              <a:buFont typeface="Symbol" pitchFamily="18" charset="2"/>
              <a:buChar char=""/>
            </a:pPr>
            <a:r>
              <a:rPr lang="hr-HR" sz="1600" smtClean="0"/>
              <a:t>ako je nešto trenutno neispunjivo, učite ga pregovarati oko zadovoljavanja potreba i želja, čekati na red, čekati vrijeme kad dolazi taj događaj, te da ne možemo imati sve i odmah u životu</a:t>
            </a:r>
          </a:p>
          <a:p>
            <a:pPr>
              <a:buFont typeface="Symbol" pitchFamily="18" charset="2"/>
              <a:buChar char=""/>
            </a:pPr>
            <a:r>
              <a:rPr lang="hr-HR" sz="1600" smtClean="0"/>
              <a:t>učite ga da je normalno da ponekad pobjedimo, a ponekad ne, te da svatko od nas ima sposobnosti za neko područje, a za neko ne (netko lijepo slika, ali ne može brzo trčati i sl.)</a:t>
            </a:r>
          </a:p>
          <a:p>
            <a:r>
              <a:rPr lang="hr-HR" sz="1600" smtClean="0"/>
              <a:t>samostalno korištenje toaleta, svlačenje i oblačenje, vezanje cipela, samostalno uzimanje jela i pića, trebate se pobrinuti da ih svlada prije polaska u školu. </a:t>
            </a:r>
            <a:endParaRPr lang="fr-CA" sz="1600" smtClean="0"/>
          </a:p>
          <a:p>
            <a:endParaRPr lang="fr-CA" sz="1600" smtClean="0"/>
          </a:p>
        </p:txBody>
      </p:sp>
    </p:spTree>
    <p:extLst>
      <p:ext uri="{BB962C8B-B14F-4D97-AF65-F5344CB8AC3E}">
        <p14:creationId xmlns:p14="http://schemas.microsoft.com/office/powerpoint/2010/main" val="3279524578"/>
      </p:ext>
    </p:extLst>
  </p:cSld>
  <p:clrMapOvr>
    <a:masterClrMapping/>
  </p:clrMapOvr>
  <p:transition spd="med">
    <p:push dir="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idx="4294967295"/>
          </p:nvPr>
        </p:nvSpPr>
        <p:spPr/>
        <p:txBody>
          <a:bodyPr>
            <a:normAutofit fontScale="90000"/>
          </a:bodyPr>
          <a:lstStyle/>
          <a:p>
            <a:r>
              <a:rPr lang="hr-HR" sz="2400" b="1" dirty="0" smtClean="0">
                <a:solidFill>
                  <a:schemeClr val="tx2">
                    <a:lumMod val="60000"/>
                    <a:lumOff val="40000"/>
                  </a:schemeClr>
                </a:solidFill>
              </a:rPr>
              <a:t>ŠTO BI BILO POŽELJNO DA DIJETE PRED POLAZAK U ŠKOLU ZNA ILI MOŽE?</a:t>
            </a:r>
            <a:r>
              <a:rPr lang="hr-HR" sz="2400" u="sng" dirty="0" smtClean="0">
                <a:solidFill>
                  <a:srgbClr val="9900FF"/>
                </a:solidFill>
              </a:rPr>
              <a:t/>
            </a:r>
            <a:br>
              <a:rPr lang="hr-HR" sz="2400" u="sng" dirty="0" smtClean="0">
                <a:solidFill>
                  <a:srgbClr val="9900FF"/>
                </a:solidFill>
              </a:rPr>
            </a:br>
            <a:endParaRPr lang="fr-CA" sz="2400" u="sng" dirty="0" smtClean="0">
              <a:solidFill>
                <a:srgbClr val="9900FF"/>
              </a:solidFill>
            </a:endParaRPr>
          </a:p>
        </p:txBody>
      </p:sp>
      <p:sp>
        <p:nvSpPr>
          <p:cNvPr id="3" name="Espace réservé du contenu 2"/>
          <p:cNvSpPr>
            <a:spLocks noGrp="1"/>
          </p:cNvSpPr>
          <p:nvPr>
            <p:ph idx="4294967295"/>
          </p:nvPr>
        </p:nvSpPr>
        <p:spPr/>
        <p:txBody>
          <a:bodyPr>
            <a:normAutofit lnSpcReduction="10000"/>
          </a:bodyPr>
          <a:lstStyle/>
          <a:p>
            <a:pPr>
              <a:buFont typeface="Arial" charset="0"/>
              <a:buNone/>
            </a:pPr>
            <a:endParaRPr lang="hr-HR" sz="1800" u="sng" dirty="0" smtClean="0"/>
          </a:p>
          <a:p>
            <a:r>
              <a:rPr lang="hr-HR" sz="1600" b="1" u="sng" dirty="0" smtClean="0">
                <a:solidFill>
                  <a:schemeClr val="tx2">
                    <a:lumMod val="60000"/>
                    <a:lumOff val="40000"/>
                  </a:schemeClr>
                </a:solidFill>
              </a:rPr>
              <a:t>OPĆI POJMOVI O SEBI I DR.</a:t>
            </a:r>
            <a:endParaRPr lang="hr-HR" sz="1600" b="1" dirty="0" smtClean="0">
              <a:solidFill>
                <a:schemeClr val="tx2">
                  <a:lumMod val="60000"/>
                  <a:lumOff val="40000"/>
                </a:schemeClr>
              </a:solidFill>
            </a:endParaRPr>
          </a:p>
          <a:p>
            <a:r>
              <a:rPr lang="hr-HR" sz="1600" dirty="0" smtClean="0"/>
              <a:t>ime i prezime</a:t>
            </a:r>
          </a:p>
          <a:p>
            <a:r>
              <a:rPr lang="hr-HR" sz="1600" dirty="0" smtClean="0"/>
              <a:t>adresa stanovanja</a:t>
            </a:r>
          </a:p>
          <a:p>
            <a:r>
              <a:rPr lang="hr-HR" sz="1600" dirty="0" smtClean="0"/>
              <a:t>svoja dob</a:t>
            </a:r>
          </a:p>
          <a:p>
            <a:r>
              <a:rPr lang="hr-HR" sz="1600" dirty="0" smtClean="0"/>
              <a:t>boje - prepoznaje i imenuje većinu</a:t>
            </a:r>
          </a:p>
          <a:p>
            <a:r>
              <a:rPr lang="hr-HR" sz="1600" dirty="0" smtClean="0"/>
              <a:t>kiselo/slatko/slano/gorko</a:t>
            </a:r>
          </a:p>
          <a:p>
            <a:r>
              <a:rPr lang="hr-HR" sz="1600" dirty="0" smtClean="0"/>
              <a:t>vruće/hladno/mlako</a:t>
            </a:r>
          </a:p>
          <a:p>
            <a:r>
              <a:rPr lang="hr-HR" sz="1600" dirty="0" smtClean="0"/>
              <a:t>majka/otac/baka/djed/brat/sestra</a:t>
            </a:r>
          </a:p>
          <a:p>
            <a:pPr>
              <a:buFont typeface="Arial" charset="0"/>
              <a:buNone/>
            </a:pPr>
            <a:endParaRPr lang="hr-HR" sz="1600" dirty="0" smtClean="0"/>
          </a:p>
          <a:p>
            <a:r>
              <a:rPr lang="hr-HR" sz="1600" b="1" u="sng" dirty="0" smtClean="0">
                <a:solidFill>
                  <a:schemeClr val="tx2">
                    <a:lumMod val="60000"/>
                    <a:lumOff val="40000"/>
                  </a:schemeClr>
                </a:solidFill>
              </a:rPr>
              <a:t>VREMENSKA ORIJENTACIJA</a:t>
            </a:r>
            <a:endParaRPr lang="hr-HR" sz="1600" b="1" dirty="0" smtClean="0">
              <a:solidFill>
                <a:schemeClr val="tx2">
                  <a:lumMod val="60000"/>
                  <a:lumOff val="40000"/>
                </a:schemeClr>
              </a:solidFill>
            </a:endParaRPr>
          </a:p>
          <a:p>
            <a:r>
              <a:rPr lang="hr-HR" sz="1600" dirty="0" smtClean="0"/>
              <a:t>godišnja doba</a:t>
            </a:r>
          </a:p>
          <a:p>
            <a:r>
              <a:rPr lang="hr-HR" sz="1600" dirty="0" smtClean="0"/>
              <a:t>doba dana (jutro, večer, poslijepodne, noć, dan, prijepodne)</a:t>
            </a:r>
          </a:p>
          <a:p>
            <a:r>
              <a:rPr lang="hr-HR" sz="1600" dirty="0" smtClean="0"/>
              <a:t>jučer/danas/sutra/prekosutra/prekjučer/lani/iduće godine</a:t>
            </a:r>
          </a:p>
          <a:p>
            <a:r>
              <a:rPr lang="hr-HR" sz="1600" dirty="0" smtClean="0"/>
              <a:t>dani u tjednu</a:t>
            </a:r>
          </a:p>
          <a:p>
            <a:r>
              <a:rPr lang="hr-HR" sz="1600" dirty="0" smtClean="0"/>
              <a:t>mjeseci (broj, imena nekih - npr., ime mjeseca u kojem su rođeni, kad je </a:t>
            </a:r>
            <a:r>
              <a:rPr lang="hr-HR" sz="1600" dirty="0" err="1" smtClean="0"/>
              <a:t>Božić..</a:t>
            </a:r>
            <a:r>
              <a:rPr lang="hr-HR" sz="1600" dirty="0" smtClean="0"/>
              <a:t>.)</a:t>
            </a:r>
          </a:p>
        </p:txBody>
      </p:sp>
    </p:spTree>
    <p:extLst>
      <p:ext uri="{BB962C8B-B14F-4D97-AF65-F5344CB8AC3E}">
        <p14:creationId xmlns:p14="http://schemas.microsoft.com/office/powerpoint/2010/main" val="2541943851"/>
      </p:ext>
    </p:extLst>
  </p:cSld>
  <p:clrMapOvr>
    <a:masterClrMapping/>
  </p:clrMapOvr>
  <p:transition spd="med">
    <p:push dir="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4294967295"/>
          </p:nvPr>
        </p:nvSpPr>
        <p:spPr>
          <a:xfrm>
            <a:off x="395536" y="908720"/>
            <a:ext cx="8229600" cy="5544616"/>
          </a:xfrm>
        </p:spPr>
        <p:txBody>
          <a:bodyPr>
            <a:normAutofit lnSpcReduction="10000"/>
          </a:bodyPr>
          <a:lstStyle/>
          <a:p>
            <a:r>
              <a:rPr lang="hr-HR" sz="1600" u="sng" dirty="0" smtClean="0">
                <a:solidFill>
                  <a:schemeClr val="tx2">
                    <a:lumMod val="60000"/>
                    <a:lumOff val="40000"/>
                  </a:schemeClr>
                </a:solidFill>
              </a:rPr>
              <a:t>PROSTORNA ORIJENTACIJA, KOLIČINE I VELIČINE</a:t>
            </a:r>
            <a:endParaRPr lang="hr-HR" sz="1600" dirty="0" smtClean="0">
              <a:solidFill>
                <a:schemeClr val="tx2">
                  <a:lumMod val="60000"/>
                  <a:lumOff val="40000"/>
                </a:schemeClr>
              </a:solidFill>
            </a:endParaRPr>
          </a:p>
          <a:p>
            <a:r>
              <a:rPr lang="hr-HR" sz="1600" dirty="0" smtClean="0"/>
              <a:t>lijevo/desno</a:t>
            </a:r>
          </a:p>
          <a:p>
            <a:r>
              <a:rPr lang="hr-HR" sz="1600" dirty="0" smtClean="0"/>
              <a:t>gore/dolje</a:t>
            </a:r>
          </a:p>
          <a:p>
            <a:r>
              <a:rPr lang="hr-HR" sz="1600" dirty="0" smtClean="0"/>
              <a:t>veće/manje/srednje</a:t>
            </a:r>
          </a:p>
          <a:p>
            <a:r>
              <a:rPr lang="hr-HR" sz="1600" dirty="0" smtClean="0"/>
              <a:t>više/manje/osrednje</a:t>
            </a:r>
          </a:p>
          <a:p>
            <a:r>
              <a:rPr lang="hr-HR" sz="1600" dirty="0" smtClean="0"/>
              <a:t>ispod/iznad</a:t>
            </a:r>
          </a:p>
          <a:p>
            <a:pPr>
              <a:buFont typeface="Arial" charset="0"/>
              <a:buNone/>
            </a:pPr>
            <a:endParaRPr lang="hr-HR" sz="1600" dirty="0" smtClean="0"/>
          </a:p>
          <a:p>
            <a:r>
              <a:rPr lang="hr-HR" sz="1600" u="sng" dirty="0" smtClean="0">
                <a:solidFill>
                  <a:schemeClr val="tx2">
                    <a:lumMod val="60000"/>
                    <a:lumOff val="40000"/>
                  </a:schemeClr>
                </a:solidFill>
              </a:rPr>
              <a:t>POZNAVANJE SLOVA, ČITANJE</a:t>
            </a:r>
            <a:endParaRPr lang="hr-HR" sz="1600" dirty="0" smtClean="0">
              <a:solidFill>
                <a:schemeClr val="tx2">
                  <a:lumMod val="60000"/>
                  <a:lumOff val="40000"/>
                </a:schemeClr>
              </a:solidFill>
            </a:endParaRPr>
          </a:p>
          <a:p>
            <a:r>
              <a:rPr lang="hr-HR" sz="1600" dirty="0" smtClean="0"/>
              <a:t>poznavanje većeg broja slova</a:t>
            </a:r>
          </a:p>
          <a:p>
            <a:r>
              <a:rPr lang="hr-HR" sz="1600" dirty="0" smtClean="0"/>
              <a:t>čitanje: </a:t>
            </a:r>
            <a:r>
              <a:rPr lang="hr-HR" sz="1600" dirty="0" err="1" smtClean="0"/>
              <a:t>slovkanje</a:t>
            </a:r>
            <a:r>
              <a:rPr lang="hr-HR" sz="1600" dirty="0" smtClean="0"/>
              <a:t>, po mogućnosti čitanje jednostavnijih riječi</a:t>
            </a:r>
          </a:p>
          <a:p>
            <a:r>
              <a:rPr lang="hr-HR" sz="1600" dirty="0" smtClean="0"/>
              <a:t>razumijevanje pročitanog</a:t>
            </a:r>
          </a:p>
          <a:p>
            <a:pPr>
              <a:buFont typeface="Arial" charset="0"/>
              <a:buNone/>
            </a:pPr>
            <a:endParaRPr lang="hr-HR" sz="1600" dirty="0" smtClean="0">
              <a:solidFill>
                <a:schemeClr val="tx2">
                  <a:lumMod val="60000"/>
                  <a:lumOff val="40000"/>
                </a:schemeClr>
              </a:solidFill>
            </a:endParaRPr>
          </a:p>
          <a:p>
            <a:r>
              <a:rPr lang="hr-HR" sz="1600" u="sng" dirty="0" smtClean="0">
                <a:solidFill>
                  <a:schemeClr val="tx2">
                    <a:lumMod val="60000"/>
                    <a:lumOff val="40000"/>
                  </a:schemeClr>
                </a:solidFill>
              </a:rPr>
              <a:t>BROJANJE I RAČUNANJE</a:t>
            </a:r>
            <a:endParaRPr lang="hr-HR" sz="1600" dirty="0" smtClean="0">
              <a:solidFill>
                <a:schemeClr val="tx2">
                  <a:lumMod val="60000"/>
                  <a:lumOff val="40000"/>
                </a:schemeClr>
              </a:solidFill>
            </a:endParaRPr>
          </a:p>
          <a:p>
            <a:r>
              <a:rPr lang="hr-HR" sz="1600" dirty="0" smtClean="0"/>
              <a:t>brojevni niz: - ponoviti niz od tri broja obratnim redoslijedom</a:t>
            </a:r>
          </a:p>
          <a:p>
            <a:r>
              <a:rPr lang="hr-HR" sz="1600" dirty="0" smtClean="0"/>
              <a:t>                                    - ponoviti niz do pet brojeva zadanim redoslijedom</a:t>
            </a:r>
          </a:p>
          <a:p>
            <a:r>
              <a:rPr lang="hr-HR" sz="1600" dirty="0" smtClean="0"/>
              <a:t>brojanje do 10 - može i do 100 ako dijete ima interes</a:t>
            </a:r>
          </a:p>
          <a:p>
            <a:r>
              <a:rPr lang="hr-HR" sz="1600" dirty="0" smtClean="0"/>
              <a:t>zbrajanje do 10 (najjednostavnije)</a:t>
            </a:r>
          </a:p>
          <a:p>
            <a:r>
              <a:rPr lang="hr-HR" sz="1600" dirty="0" smtClean="0"/>
              <a:t>Ako imate dijete predškolske dobi, onda znate da većinu nabrojanog djeca već znaju ili jako jednostavno, kroz igru, usvajaju. Ako dijete pak nema interes za brojke ili slova, ne silite ga da ne bi postigli kontraefekt.</a:t>
            </a:r>
            <a:endParaRPr lang="fr-CA" sz="1600" dirty="0" smtClean="0"/>
          </a:p>
          <a:p>
            <a:endParaRPr lang="fr-CA" dirty="0" smtClean="0">
              <a:solidFill>
                <a:srgbClr val="595959"/>
              </a:solidFill>
            </a:endParaRPr>
          </a:p>
        </p:txBody>
      </p:sp>
    </p:spTree>
    <p:extLst>
      <p:ext uri="{BB962C8B-B14F-4D97-AF65-F5344CB8AC3E}">
        <p14:creationId xmlns:p14="http://schemas.microsoft.com/office/powerpoint/2010/main" val="3407331465"/>
      </p:ext>
    </p:extLst>
  </p:cSld>
  <p:clrMapOvr>
    <a:masterClrMapping/>
  </p:clrMapOvr>
  <p:transition spd="med">
    <p:push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b="1" dirty="0" smtClean="0">
                <a:solidFill>
                  <a:schemeClr val="tx2">
                    <a:lumMod val="60000"/>
                    <a:lumOff val="40000"/>
                  </a:schemeClr>
                </a:solidFill>
              </a:rPr>
              <a:t>Što nas očekuje?</a:t>
            </a:r>
            <a:endParaRPr lang="hr-HR" b="1" dirty="0">
              <a:solidFill>
                <a:schemeClr val="tx2">
                  <a:lumMod val="60000"/>
                  <a:lumOff val="40000"/>
                </a:schemeClr>
              </a:solidFill>
            </a:endParaRPr>
          </a:p>
        </p:txBody>
      </p:sp>
      <p:sp>
        <p:nvSpPr>
          <p:cNvPr id="3" name="Rezervirano mjesto sadržaja 2"/>
          <p:cNvSpPr>
            <a:spLocks noGrp="1"/>
          </p:cNvSpPr>
          <p:nvPr>
            <p:ph idx="1"/>
          </p:nvPr>
        </p:nvSpPr>
        <p:spPr>
          <a:xfrm>
            <a:off x="1691680" y="2204864"/>
            <a:ext cx="6995120" cy="3921299"/>
          </a:xfrm>
        </p:spPr>
        <p:txBody>
          <a:bodyPr/>
          <a:lstStyle/>
          <a:p>
            <a:pPr marL="0" indent="0">
              <a:buNone/>
            </a:pPr>
            <a:r>
              <a:rPr lang="hr-HR" dirty="0" smtClean="0">
                <a:solidFill>
                  <a:schemeClr val="tx2">
                    <a:lumMod val="60000"/>
                    <a:lumOff val="40000"/>
                  </a:schemeClr>
                </a:solidFill>
              </a:rPr>
              <a:t>1. Zakonska regulativa</a:t>
            </a:r>
          </a:p>
          <a:p>
            <a:pPr marL="0" indent="0">
              <a:buNone/>
            </a:pPr>
            <a:r>
              <a:rPr lang="hr-HR" dirty="0" smtClean="0">
                <a:solidFill>
                  <a:schemeClr val="tx2">
                    <a:lumMod val="75000"/>
                  </a:schemeClr>
                </a:solidFill>
              </a:rPr>
              <a:t>2. Zrelost djeteta za upis u prvi razred</a:t>
            </a:r>
          </a:p>
          <a:p>
            <a:pPr marL="0" indent="0">
              <a:buNone/>
            </a:pPr>
            <a:r>
              <a:rPr lang="hr-HR" dirty="0" smtClean="0">
                <a:solidFill>
                  <a:schemeClr val="tx2">
                    <a:lumMod val="60000"/>
                    <a:lumOff val="40000"/>
                  </a:schemeClr>
                </a:solidFill>
              </a:rPr>
              <a:t>3. Razvojna odstupanja</a:t>
            </a:r>
          </a:p>
          <a:p>
            <a:pPr marL="0" indent="0">
              <a:buNone/>
            </a:pPr>
            <a:r>
              <a:rPr lang="hr-HR" dirty="0" smtClean="0">
                <a:solidFill>
                  <a:schemeClr val="tx2">
                    <a:lumMod val="75000"/>
                  </a:schemeClr>
                </a:solidFill>
              </a:rPr>
              <a:t>4. Organizacija upisa</a:t>
            </a:r>
          </a:p>
          <a:p>
            <a:pPr marL="0" indent="0">
              <a:buNone/>
            </a:pPr>
            <a:r>
              <a:rPr lang="hr-HR" dirty="0" smtClean="0">
                <a:solidFill>
                  <a:schemeClr val="tx2">
                    <a:lumMod val="60000"/>
                    <a:lumOff val="40000"/>
                  </a:schemeClr>
                </a:solidFill>
              </a:rPr>
              <a:t>5. Savjeti roditeljima</a:t>
            </a:r>
          </a:p>
          <a:p>
            <a:endParaRPr lang="hr-HR" dirty="0"/>
          </a:p>
        </p:txBody>
      </p:sp>
    </p:spTree>
    <p:extLst>
      <p:ext uri="{BB962C8B-B14F-4D97-AF65-F5344CB8AC3E}">
        <p14:creationId xmlns:p14="http://schemas.microsoft.com/office/powerpoint/2010/main" val="281380365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457200" y="274638"/>
            <a:ext cx="8229600" cy="4018458"/>
          </a:xfrm>
        </p:spPr>
        <p:txBody>
          <a:bodyPr>
            <a:normAutofit/>
          </a:bodyPr>
          <a:lstStyle/>
          <a:p>
            <a:r>
              <a:rPr lang="hr-HR" sz="6600" b="1" dirty="0" smtClean="0"/>
              <a:t>Hvala </a:t>
            </a:r>
            <a:r>
              <a:rPr lang="hr-HR" sz="6600" b="1" dirty="0" smtClean="0">
                <a:solidFill>
                  <a:schemeClr val="tx2">
                    <a:lumMod val="60000"/>
                    <a:lumOff val="40000"/>
                  </a:schemeClr>
                </a:solidFill>
              </a:rPr>
              <a:t>Vam</a:t>
            </a:r>
            <a:r>
              <a:rPr lang="hr-HR" sz="6600" b="1" dirty="0" smtClean="0"/>
              <a:t> na pažnji</a:t>
            </a:r>
            <a:endParaRPr lang="hr-HR" sz="6600" b="1" dirty="0"/>
          </a:p>
        </p:txBody>
      </p:sp>
    </p:spTree>
    <p:extLst>
      <p:ext uri="{BB962C8B-B14F-4D97-AF65-F5344CB8AC3E}">
        <p14:creationId xmlns:p14="http://schemas.microsoft.com/office/powerpoint/2010/main" val="7340569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kstniOkvir 4"/>
          <p:cNvSpPr txBox="1"/>
          <p:nvPr/>
        </p:nvSpPr>
        <p:spPr>
          <a:xfrm>
            <a:off x="2987824" y="404663"/>
            <a:ext cx="3168352" cy="1015663"/>
          </a:xfrm>
          <a:prstGeom prst="rect">
            <a:avLst/>
          </a:prstGeom>
          <a:noFill/>
        </p:spPr>
        <p:txBody>
          <a:bodyPr wrap="square" rtlCol="0">
            <a:spAutoFit/>
          </a:bodyPr>
          <a:lstStyle/>
          <a:p>
            <a:pPr fontAlgn="auto">
              <a:spcBef>
                <a:spcPts val="0"/>
              </a:spcBef>
              <a:spcAft>
                <a:spcPts val="0"/>
              </a:spcAft>
            </a:pPr>
            <a:r>
              <a:rPr lang="hr-HR" sz="6000" b="1" dirty="0" smtClean="0">
                <a:solidFill>
                  <a:schemeClr val="bg1">
                    <a:lumMod val="75000"/>
                  </a:schemeClr>
                </a:solidFill>
                <a:latin typeface="Calibri"/>
              </a:rPr>
              <a:t>Suradnja</a:t>
            </a:r>
            <a:endParaRPr lang="hr-HR" sz="6000" b="1" dirty="0">
              <a:solidFill>
                <a:schemeClr val="bg1">
                  <a:lumMod val="75000"/>
                </a:schemeClr>
              </a:solidFill>
              <a:latin typeface="Calibri"/>
            </a:endParaRPr>
          </a:p>
        </p:txBody>
      </p:sp>
      <p:sp>
        <p:nvSpPr>
          <p:cNvPr id="6" name="TekstniOkvir 5"/>
          <p:cNvSpPr txBox="1"/>
          <p:nvPr/>
        </p:nvSpPr>
        <p:spPr>
          <a:xfrm>
            <a:off x="2264884" y="3297139"/>
            <a:ext cx="4392488" cy="584775"/>
          </a:xfrm>
          <a:prstGeom prst="rect">
            <a:avLst/>
          </a:prstGeom>
          <a:noFill/>
        </p:spPr>
        <p:txBody>
          <a:bodyPr wrap="square" rtlCol="0">
            <a:spAutoFit/>
          </a:bodyPr>
          <a:lstStyle/>
          <a:p>
            <a:pPr algn="ctr"/>
            <a:r>
              <a:rPr lang="hr-HR" sz="3200" b="1" dirty="0">
                <a:solidFill>
                  <a:schemeClr val="tx2">
                    <a:lumMod val="50000"/>
                  </a:schemeClr>
                </a:solidFill>
              </a:rPr>
              <a:t>e</a:t>
            </a:r>
            <a:r>
              <a:rPr lang="hr-HR" sz="3200" b="1" dirty="0" smtClean="0">
                <a:solidFill>
                  <a:schemeClr val="tx2">
                    <a:lumMod val="50000"/>
                  </a:schemeClr>
                </a:solidFill>
              </a:rPr>
              <a:t>lektronička pošta</a:t>
            </a:r>
            <a:endParaRPr lang="hr-HR" sz="3200" b="1" dirty="0">
              <a:solidFill>
                <a:schemeClr val="tx2">
                  <a:lumMod val="50000"/>
                </a:schemeClr>
              </a:solidFill>
            </a:endParaRPr>
          </a:p>
        </p:txBody>
      </p:sp>
      <p:sp>
        <p:nvSpPr>
          <p:cNvPr id="3" name="TekstniOkvir 2"/>
          <p:cNvSpPr txBox="1"/>
          <p:nvPr/>
        </p:nvSpPr>
        <p:spPr>
          <a:xfrm>
            <a:off x="2464412" y="3977142"/>
            <a:ext cx="3888432" cy="1107996"/>
          </a:xfrm>
          <a:prstGeom prst="rect">
            <a:avLst/>
          </a:prstGeom>
          <a:noFill/>
        </p:spPr>
        <p:txBody>
          <a:bodyPr wrap="square" rtlCol="0">
            <a:spAutoFit/>
          </a:bodyPr>
          <a:lstStyle/>
          <a:p>
            <a:pPr algn="ctr"/>
            <a:r>
              <a:rPr lang="hr-HR" sz="2400" dirty="0" smtClean="0">
                <a:hlinkClick r:id="rId2"/>
              </a:rPr>
              <a:t>pitajpedagoga@gmail.com</a:t>
            </a:r>
            <a:endParaRPr lang="hr-HR" sz="2400" dirty="0" smtClean="0"/>
          </a:p>
          <a:p>
            <a:pPr algn="ctr"/>
            <a:endParaRPr lang="hr-HR" sz="2400" dirty="0" smtClean="0"/>
          </a:p>
          <a:p>
            <a:endParaRPr lang="hr-HR" dirty="0"/>
          </a:p>
        </p:txBody>
      </p:sp>
      <p:sp>
        <p:nvSpPr>
          <p:cNvPr id="2" name="TekstniOkvir 1"/>
          <p:cNvSpPr txBox="1"/>
          <p:nvPr/>
        </p:nvSpPr>
        <p:spPr>
          <a:xfrm>
            <a:off x="2051720" y="1572652"/>
            <a:ext cx="6552728" cy="1077218"/>
          </a:xfrm>
          <a:prstGeom prst="rect">
            <a:avLst/>
          </a:prstGeom>
          <a:noFill/>
        </p:spPr>
        <p:txBody>
          <a:bodyPr wrap="square" rtlCol="0">
            <a:spAutoFit/>
          </a:bodyPr>
          <a:lstStyle/>
          <a:p>
            <a:endParaRPr lang="hr-HR" sz="3200" dirty="0" smtClean="0">
              <a:solidFill>
                <a:schemeClr val="tx2">
                  <a:lumMod val="60000"/>
                  <a:lumOff val="40000"/>
                </a:schemeClr>
              </a:solidFill>
            </a:endParaRPr>
          </a:p>
          <a:p>
            <a:r>
              <a:rPr lang="hr-HR" sz="3200" b="1" dirty="0" smtClean="0"/>
              <a:t>   Branimir </a:t>
            </a:r>
            <a:r>
              <a:rPr lang="hr-HR" sz="3200" b="1" dirty="0" err="1" smtClean="0"/>
              <a:t>Vincek</a:t>
            </a:r>
            <a:r>
              <a:rPr lang="hr-HR" sz="3200" b="1" dirty="0" smtClean="0"/>
              <a:t>, </a:t>
            </a:r>
            <a:r>
              <a:rPr lang="hr-HR" sz="3200" dirty="0" smtClean="0">
                <a:solidFill>
                  <a:schemeClr val="tx2">
                    <a:lumMod val="60000"/>
                    <a:lumOff val="40000"/>
                  </a:schemeClr>
                </a:solidFill>
              </a:rPr>
              <a:t>prof.</a:t>
            </a:r>
            <a:endParaRPr lang="hr-HR" sz="3200" dirty="0">
              <a:solidFill>
                <a:schemeClr val="tx2">
                  <a:lumMod val="60000"/>
                  <a:lumOff val="40000"/>
                </a:schemeClr>
              </a:solidFill>
            </a:endParaRPr>
          </a:p>
        </p:txBody>
      </p:sp>
    </p:spTree>
    <p:extLst>
      <p:ext uri="{BB962C8B-B14F-4D97-AF65-F5344CB8AC3E}">
        <p14:creationId xmlns:p14="http://schemas.microsoft.com/office/powerpoint/2010/main" val="38796351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sz="8000" b="1" dirty="0" smtClean="0">
                <a:solidFill>
                  <a:schemeClr val="tx2">
                    <a:lumMod val="60000"/>
                    <a:lumOff val="40000"/>
                  </a:schemeClr>
                </a:solidFill>
              </a:rPr>
              <a:t>Vaša pitanja…</a:t>
            </a:r>
            <a:endParaRPr lang="hr-HR" sz="8000" b="1" dirty="0">
              <a:solidFill>
                <a:schemeClr val="tx2">
                  <a:lumMod val="60000"/>
                  <a:lumOff val="40000"/>
                </a:schemeClr>
              </a:solidFill>
            </a:endParaRPr>
          </a:p>
        </p:txBody>
      </p:sp>
      <p:pic>
        <p:nvPicPr>
          <p:cNvPr id="4" name="Rezervirano mjesto sadržaja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59632" y="1700808"/>
            <a:ext cx="6336704" cy="4118858"/>
          </a:xfrm>
          <a:prstGeom prst="ellipse">
            <a:avLst/>
          </a:prstGeom>
          <a:ln>
            <a:noFill/>
          </a:ln>
          <a:effectLst>
            <a:softEdge rad="112500"/>
          </a:effectLst>
        </p:spPr>
      </p:pic>
    </p:spTree>
    <p:extLst>
      <p:ext uri="{BB962C8B-B14F-4D97-AF65-F5344CB8AC3E}">
        <p14:creationId xmlns:p14="http://schemas.microsoft.com/office/powerpoint/2010/main" val="4386950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idx="4294967295"/>
          </p:nvPr>
        </p:nvSpPr>
        <p:spPr/>
        <p:txBody>
          <a:bodyPr>
            <a:normAutofit/>
          </a:bodyPr>
          <a:lstStyle/>
          <a:p>
            <a:r>
              <a:rPr lang="hr-HR" b="1" dirty="0" smtClean="0">
                <a:solidFill>
                  <a:schemeClr val="tx2">
                    <a:lumMod val="60000"/>
                    <a:lumOff val="40000"/>
                  </a:schemeClr>
                </a:solidFill>
              </a:rPr>
              <a:t>1. ZAKONSKA REGULATIVA</a:t>
            </a:r>
            <a:endParaRPr lang="fr-CA" b="1" dirty="0" smtClean="0">
              <a:solidFill>
                <a:schemeClr val="tx2">
                  <a:lumMod val="60000"/>
                  <a:lumOff val="40000"/>
                </a:schemeClr>
              </a:solidFill>
            </a:endParaRPr>
          </a:p>
        </p:txBody>
      </p:sp>
      <p:sp>
        <p:nvSpPr>
          <p:cNvPr id="3" name="Espace réservé du contenu 2"/>
          <p:cNvSpPr>
            <a:spLocks noGrp="1"/>
          </p:cNvSpPr>
          <p:nvPr>
            <p:ph idx="4294967295"/>
          </p:nvPr>
        </p:nvSpPr>
        <p:spPr/>
        <p:txBody>
          <a:bodyPr>
            <a:normAutofit/>
          </a:bodyPr>
          <a:lstStyle/>
          <a:p>
            <a:endParaRPr lang="hr-HR" sz="2400" dirty="0" smtClean="0">
              <a:solidFill>
                <a:srgbClr val="595959"/>
              </a:solidFill>
            </a:endParaRPr>
          </a:p>
          <a:p>
            <a:pPr marL="0" indent="0" algn="ctr">
              <a:buNone/>
            </a:pPr>
            <a:r>
              <a:rPr lang="hr-HR" sz="2400" b="1" dirty="0" smtClean="0">
                <a:solidFill>
                  <a:schemeClr val="tx2">
                    <a:lumMod val="75000"/>
                  </a:schemeClr>
                </a:solidFill>
              </a:rPr>
              <a:t>Vrtići</a:t>
            </a:r>
            <a:endParaRPr lang="hr-HR" sz="2400" b="1" dirty="0">
              <a:solidFill>
                <a:schemeClr val="tx2">
                  <a:lumMod val="75000"/>
                </a:schemeClr>
              </a:solidFill>
            </a:endParaRPr>
          </a:p>
          <a:p>
            <a:endParaRPr lang="hr-HR" sz="2400" dirty="0" smtClean="0">
              <a:solidFill>
                <a:srgbClr val="595959"/>
              </a:solidFill>
            </a:endParaRPr>
          </a:p>
          <a:p>
            <a:r>
              <a:rPr lang="hr-HR" sz="2400" dirty="0" smtClean="0">
                <a:solidFill>
                  <a:srgbClr val="595959"/>
                </a:solidFill>
              </a:rPr>
              <a:t>Državni pedagoški standard predškolskog odgoja i naobrazbe (2010.)</a:t>
            </a:r>
          </a:p>
          <a:p>
            <a:r>
              <a:rPr lang="hr-HR" sz="2400" dirty="0" smtClean="0">
                <a:solidFill>
                  <a:srgbClr val="595959"/>
                </a:solidFill>
              </a:rPr>
              <a:t>Zakon o predškolskom odgoju i obrazovanju (2013.)</a:t>
            </a:r>
          </a:p>
          <a:p>
            <a:r>
              <a:rPr lang="hr-HR" sz="2400" dirty="0" smtClean="0">
                <a:solidFill>
                  <a:srgbClr val="595959"/>
                </a:solidFill>
              </a:rPr>
              <a:t>Nacionalni kurikulum za rani i predškolski odgoj i obrazovanje (2015.)</a:t>
            </a:r>
          </a:p>
          <a:p>
            <a:r>
              <a:rPr lang="hr-HR" sz="2400" dirty="0" smtClean="0">
                <a:solidFill>
                  <a:srgbClr val="595959"/>
                </a:solidFill>
              </a:rPr>
              <a:t>Pravilnik o sadržaju i </a:t>
            </a:r>
            <a:r>
              <a:rPr lang="hr-HR" sz="2400" smtClean="0">
                <a:solidFill>
                  <a:srgbClr val="595959"/>
                </a:solidFill>
              </a:rPr>
              <a:t>trajanju programa predškole</a:t>
            </a:r>
            <a:r>
              <a:rPr lang="hr-HR" sz="2400" dirty="0" smtClean="0">
                <a:solidFill>
                  <a:srgbClr val="595959"/>
                </a:solidFill>
              </a:rPr>
              <a:t> (2014.)</a:t>
            </a:r>
            <a:endParaRPr lang="hr-HR" sz="2400" dirty="0" smtClean="0">
              <a:solidFill>
                <a:srgbClr val="595959"/>
              </a:solidFill>
            </a:endParaRPr>
          </a:p>
          <a:p>
            <a:pPr marL="0" indent="0">
              <a:buNone/>
            </a:pPr>
            <a:endParaRPr lang="hr-HR" sz="2400" dirty="0" smtClean="0">
              <a:solidFill>
                <a:srgbClr val="595959"/>
              </a:solidFill>
            </a:endParaRPr>
          </a:p>
          <a:p>
            <a:pPr>
              <a:buFont typeface="Arial" charset="0"/>
              <a:buNone/>
            </a:pPr>
            <a:endParaRPr lang="fr-CA" sz="2400" dirty="0" smtClean="0">
              <a:solidFill>
                <a:srgbClr val="595959"/>
              </a:solidFill>
            </a:endParaRPr>
          </a:p>
        </p:txBody>
      </p:sp>
    </p:spTree>
    <p:extLst>
      <p:ext uri="{BB962C8B-B14F-4D97-AF65-F5344CB8AC3E}">
        <p14:creationId xmlns:p14="http://schemas.microsoft.com/office/powerpoint/2010/main" val="2588059564"/>
      </p:ext>
    </p:extLst>
  </p:cSld>
  <p:clrMapOvr>
    <a:masterClrMapping/>
  </p:clrMapOvr>
  <p:transition spd="med">
    <p:push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idx="4294967295"/>
          </p:nvPr>
        </p:nvSpPr>
        <p:spPr/>
        <p:txBody>
          <a:bodyPr>
            <a:normAutofit/>
          </a:bodyPr>
          <a:lstStyle/>
          <a:p>
            <a:r>
              <a:rPr lang="hr-HR" b="1" dirty="0" smtClean="0">
                <a:solidFill>
                  <a:schemeClr val="tx2">
                    <a:lumMod val="60000"/>
                    <a:lumOff val="40000"/>
                  </a:schemeClr>
                </a:solidFill>
              </a:rPr>
              <a:t>1. ZAKONSKA REGULATIVA</a:t>
            </a:r>
            <a:endParaRPr lang="fr-CA" b="1" dirty="0" smtClean="0">
              <a:solidFill>
                <a:schemeClr val="tx2">
                  <a:lumMod val="60000"/>
                  <a:lumOff val="40000"/>
                </a:schemeClr>
              </a:solidFill>
            </a:endParaRPr>
          </a:p>
        </p:txBody>
      </p:sp>
      <p:sp>
        <p:nvSpPr>
          <p:cNvPr id="3" name="Espace réservé du contenu 2"/>
          <p:cNvSpPr>
            <a:spLocks noGrp="1"/>
          </p:cNvSpPr>
          <p:nvPr>
            <p:ph idx="4294967295"/>
          </p:nvPr>
        </p:nvSpPr>
        <p:spPr/>
        <p:txBody>
          <a:bodyPr>
            <a:normAutofit/>
          </a:bodyPr>
          <a:lstStyle/>
          <a:p>
            <a:endParaRPr lang="hr-HR" sz="2400" dirty="0" smtClean="0">
              <a:solidFill>
                <a:srgbClr val="595959"/>
              </a:solidFill>
            </a:endParaRPr>
          </a:p>
          <a:p>
            <a:pPr marL="0" indent="0" algn="ctr">
              <a:buNone/>
            </a:pPr>
            <a:r>
              <a:rPr lang="hr-HR" sz="2400" b="1" dirty="0" smtClean="0">
                <a:solidFill>
                  <a:schemeClr val="tx2">
                    <a:lumMod val="75000"/>
                  </a:schemeClr>
                </a:solidFill>
              </a:rPr>
              <a:t>Škole</a:t>
            </a:r>
            <a:endParaRPr lang="hr-HR" sz="2400" b="1" dirty="0">
              <a:solidFill>
                <a:schemeClr val="tx2">
                  <a:lumMod val="75000"/>
                </a:schemeClr>
              </a:solidFill>
            </a:endParaRPr>
          </a:p>
          <a:p>
            <a:endParaRPr lang="hr-HR" sz="2400" dirty="0" smtClean="0">
              <a:solidFill>
                <a:srgbClr val="595959"/>
              </a:solidFill>
            </a:endParaRPr>
          </a:p>
          <a:p>
            <a:r>
              <a:rPr lang="hr-HR" sz="2400" dirty="0" smtClean="0">
                <a:solidFill>
                  <a:srgbClr val="595959"/>
                </a:solidFill>
              </a:rPr>
              <a:t>Zakon </a:t>
            </a:r>
            <a:r>
              <a:rPr lang="hr-HR" sz="2400" dirty="0" smtClean="0">
                <a:solidFill>
                  <a:srgbClr val="595959"/>
                </a:solidFill>
              </a:rPr>
              <a:t>o odgoju i obrazovanju u osnovnoj i srednjoj školi (2008.)</a:t>
            </a:r>
          </a:p>
          <a:p>
            <a:r>
              <a:rPr lang="hr-HR" sz="2400" dirty="0" smtClean="0">
                <a:solidFill>
                  <a:srgbClr val="595959"/>
                </a:solidFill>
              </a:rPr>
              <a:t>Pravilnik o upisu djece u osnovnu školu (1991.)</a:t>
            </a:r>
          </a:p>
          <a:p>
            <a:r>
              <a:rPr lang="hr-HR" sz="2400" dirty="0" smtClean="0">
                <a:solidFill>
                  <a:srgbClr val="595959"/>
                </a:solidFill>
              </a:rPr>
              <a:t>Pravilnik o osnovnoškolskom i srednjoškolskom odgoju i obrazovanju učenika s teškoćama u razvoju (2015.)</a:t>
            </a:r>
          </a:p>
          <a:p>
            <a:r>
              <a:rPr lang="hr-HR" sz="2400" dirty="0" smtClean="0">
                <a:solidFill>
                  <a:srgbClr val="595959"/>
                </a:solidFill>
              </a:rPr>
              <a:t>Pravilnik o postupku utvrđivanja psihofizičkog stanja djeteta, učenika te sastavu stručnih povjerenstava (2014.)</a:t>
            </a:r>
          </a:p>
          <a:p>
            <a:endParaRPr lang="hr-HR" sz="2400" dirty="0" smtClean="0">
              <a:solidFill>
                <a:srgbClr val="595959"/>
              </a:solidFill>
            </a:endParaRPr>
          </a:p>
          <a:p>
            <a:pPr>
              <a:buFont typeface="Arial" charset="0"/>
              <a:buNone/>
            </a:pPr>
            <a:endParaRPr lang="fr-CA" sz="2400" dirty="0" smtClean="0">
              <a:solidFill>
                <a:srgbClr val="595959"/>
              </a:solidFill>
            </a:endParaRPr>
          </a:p>
        </p:txBody>
      </p:sp>
    </p:spTree>
    <p:extLst>
      <p:ext uri="{BB962C8B-B14F-4D97-AF65-F5344CB8AC3E}">
        <p14:creationId xmlns:p14="http://schemas.microsoft.com/office/powerpoint/2010/main" val="851956849"/>
      </p:ext>
    </p:extLst>
  </p:cSld>
  <p:clrMapOvr>
    <a:masterClrMapping/>
  </p:clrMapOvr>
  <p:transition spd="med">
    <p:push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idx="4294967295"/>
          </p:nvPr>
        </p:nvSpPr>
        <p:spPr/>
        <p:txBody>
          <a:bodyPr>
            <a:normAutofit/>
          </a:bodyPr>
          <a:lstStyle/>
          <a:p>
            <a:r>
              <a:rPr lang="hr-HR" b="1" dirty="0" smtClean="0">
                <a:solidFill>
                  <a:schemeClr val="tx2">
                    <a:lumMod val="60000"/>
                    <a:lumOff val="40000"/>
                  </a:schemeClr>
                </a:solidFill>
              </a:rPr>
              <a:t>2. ZRELOST DJETETA</a:t>
            </a:r>
            <a:endParaRPr lang="fr-CA" b="1" dirty="0" smtClean="0">
              <a:solidFill>
                <a:schemeClr val="tx2">
                  <a:lumMod val="60000"/>
                  <a:lumOff val="40000"/>
                </a:schemeClr>
              </a:solidFill>
            </a:endParaRPr>
          </a:p>
        </p:txBody>
      </p:sp>
      <p:sp>
        <p:nvSpPr>
          <p:cNvPr id="3" name="Espace réservé du contenu 2"/>
          <p:cNvSpPr>
            <a:spLocks noGrp="1"/>
          </p:cNvSpPr>
          <p:nvPr>
            <p:ph idx="4294967295"/>
          </p:nvPr>
        </p:nvSpPr>
        <p:spPr/>
        <p:txBody>
          <a:bodyPr>
            <a:normAutofit/>
          </a:bodyPr>
          <a:lstStyle/>
          <a:p>
            <a:pPr>
              <a:buFont typeface="Wingdings" pitchFamily="2" charset="2"/>
              <a:buChar char="ü"/>
            </a:pPr>
            <a:r>
              <a:rPr lang="hr-HR" dirty="0" smtClean="0">
                <a:solidFill>
                  <a:srgbClr val="0099FF"/>
                </a:solidFill>
              </a:rPr>
              <a:t>FIZIČKA ZRELOST</a:t>
            </a:r>
          </a:p>
          <a:p>
            <a:pPr>
              <a:buFont typeface="Wingdings" pitchFamily="2" charset="2"/>
              <a:buChar char="ü"/>
            </a:pPr>
            <a:r>
              <a:rPr lang="hr-HR" sz="2000" dirty="0" smtClean="0">
                <a:solidFill>
                  <a:srgbClr val="00CCFF"/>
                </a:solidFill>
              </a:rPr>
              <a:t>TJELESNI RAZVOJ</a:t>
            </a:r>
          </a:p>
          <a:p>
            <a:pPr>
              <a:buFont typeface="Wingdings" pitchFamily="2" charset="2"/>
              <a:buChar char="ü"/>
            </a:pPr>
            <a:r>
              <a:rPr lang="hr-HR" sz="1600" dirty="0" smtClean="0">
                <a:solidFill>
                  <a:srgbClr val="333333"/>
                </a:solidFill>
              </a:rPr>
              <a:t>prosječna visina je oko 120 cm za dječake i  oko 117 cm za djevojčice,  a težina oko 20 kg za dječake, dok je za djevojčice  nešto manja</a:t>
            </a:r>
          </a:p>
          <a:p>
            <a:pPr>
              <a:buFont typeface="Wingdings" pitchFamily="2" charset="2"/>
              <a:buChar char="ü"/>
            </a:pPr>
            <a:r>
              <a:rPr lang="hr-HR" sz="1600" dirty="0" smtClean="0">
                <a:solidFill>
                  <a:srgbClr val="333333"/>
                </a:solidFill>
              </a:rPr>
              <a:t>svi osjetilni organi su potpuno razvijeni</a:t>
            </a:r>
          </a:p>
          <a:p>
            <a:pPr>
              <a:buFont typeface="Wingdings" pitchFamily="2" charset="2"/>
              <a:buChar char="ü"/>
            </a:pPr>
            <a:r>
              <a:rPr lang="hr-HR" sz="1600" dirty="0" smtClean="0">
                <a:solidFill>
                  <a:srgbClr val="333333"/>
                </a:solidFill>
              </a:rPr>
              <a:t>uspostavljena je kontrola fizioloških potreba</a:t>
            </a:r>
          </a:p>
          <a:p>
            <a:pPr>
              <a:buFont typeface="Wingdings" pitchFamily="2" charset="2"/>
              <a:buChar char="ü"/>
            </a:pPr>
            <a:r>
              <a:rPr lang="hr-HR" sz="1600" dirty="0" smtClean="0">
                <a:solidFill>
                  <a:srgbClr val="333333"/>
                </a:solidFill>
              </a:rPr>
              <a:t>dobro je razvijeno mišićno tkivo</a:t>
            </a:r>
          </a:p>
          <a:p>
            <a:pPr>
              <a:buFont typeface="Wingdings" pitchFamily="2" charset="2"/>
              <a:buChar char="ü"/>
            </a:pPr>
            <a:r>
              <a:rPr lang="hr-HR" sz="1600" dirty="0" smtClean="0">
                <a:solidFill>
                  <a:srgbClr val="333333"/>
                </a:solidFill>
              </a:rPr>
              <a:t>u tijeku je izmjena mliječnih zuba</a:t>
            </a:r>
          </a:p>
          <a:p>
            <a:pPr>
              <a:buFont typeface="Wingdings" pitchFamily="2" charset="2"/>
              <a:buChar char="ü"/>
            </a:pPr>
            <a:endParaRPr lang="hr-HR" sz="1600" dirty="0" smtClean="0">
              <a:solidFill>
                <a:srgbClr val="333333"/>
              </a:solidFill>
            </a:endParaRPr>
          </a:p>
          <a:p>
            <a:pPr>
              <a:buFont typeface="Wingdings" pitchFamily="2" charset="2"/>
              <a:buChar char="ü"/>
            </a:pPr>
            <a:r>
              <a:rPr lang="hr-HR" sz="2000" dirty="0" smtClean="0">
                <a:solidFill>
                  <a:srgbClr val="00CCFF"/>
                </a:solidFill>
              </a:rPr>
              <a:t>GRUBA MOTORIKA</a:t>
            </a:r>
          </a:p>
          <a:p>
            <a:pPr>
              <a:buFont typeface="Wingdings" pitchFamily="2" charset="2"/>
              <a:buChar char="ü"/>
            </a:pPr>
            <a:r>
              <a:rPr lang="hr-HR" sz="1600" dirty="0" smtClean="0">
                <a:solidFill>
                  <a:srgbClr val="333333"/>
                </a:solidFill>
              </a:rPr>
              <a:t>vozi bicikl, kliže, kotura, pliva</a:t>
            </a:r>
          </a:p>
          <a:p>
            <a:pPr>
              <a:buFont typeface="Wingdings" pitchFamily="2" charset="2"/>
              <a:buChar char="ü"/>
            </a:pPr>
            <a:r>
              <a:rPr lang="hr-HR" sz="1600" dirty="0" smtClean="0">
                <a:solidFill>
                  <a:srgbClr val="333333"/>
                </a:solidFill>
              </a:rPr>
              <a:t>održava ravnotežu, hoda ravno po crti</a:t>
            </a:r>
          </a:p>
          <a:p>
            <a:pPr>
              <a:buFont typeface="Wingdings" pitchFamily="2" charset="2"/>
              <a:buChar char="ü"/>
            </a:pPr>
            <a:r>
              <a:rPr lang="hr-HR" sz="1600" dirty="0" smtClean="0">
                <a:solidFill>
                  <a:srgbClr val="333333"/>
                </a:solidFill>
              </a:rPr>
              <a:t>preskače uže, skače s visine od oko 40 cm, stoji na jednoj nozi, jednom rukom hvata loptu, samostalno se oblači</a:t>
            </a:r>
          </a:p>
        </p:txBody>
      </p:sp>
    </p:spTree>
    <p:extLst>
      <p:ext uri="{BB962C8B-B14F-4D97-AF65-F5344CB8AC3E}">
        <p14:creationId xmlns:p14="http://schemas.microsoft.com/office/powerpoint/2010/main" val="2697259182"/>
      </p:ext>
    </p:extLst>
  </p:cSld>
  <p:clrMapOvr>
    <a:masterClrMapping/>
  </p:clrMapOvr>
  <p:transition spd="med">
    <p:push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idx="4294967295"/>
          </p:nvPr>
        </p:nvSpPr>
        <p:spPr/>
        <p:txBody>
          <a:bodyPr>
            <a:normAutofit/>
          </a:bodyPr>
          <a:lstStyle/>
          <a:p>
            <a:r>
              <a:rPr lang="hr-HR" b="1" dirty="0" smtClean="0">
                <a:solidFill>
                  <a:schemeClr val="tx2">
                    <a:lumMod val="60000"/>
                    <a:lumOff val="40000"/>
                  </a:schemeClr>
                </a:solidFill>
              </a:rPr>
              <a:t>2. ZRELOST DJETETA</a:t>
            </a:r>
            <a:endParaRPr lang="fr-CA" b="1" dirty="0" smtClean="0">
              <a:solidFill>
                <a:schemeClr val="tx2">
                  <a:lumMod val="60000"/>
                  <a:lumOff val="40000"/>
                </a:schemeClr>
              </a:solidFill>
            </a:endParaRPr>
          </a:p>
        </p:txBody>
      </p:sp>
      <p:sp>
        <p:nvSpPr>
          <p:cNvPr id="3" name="Espace réservé du contenu 2"/>
          <p:cNvSpPr>
            <a:spLocks noGrp="1"/>
          </p:cNvSpPr>
          <p:nvPr>
            <p:ph idx="4294967295"/>
          </p:nvPr>
        </p:nvSpPr>
        <p:spPr/>
        <p:txBody>
          <a:bodyPr>
            <a:normAutofit/>
          </a:bodyPr>
          <a:lstStyle/>
          <a:p>
            <a:pPr>
              <a:buFont typeface="Wingdings" pitchFamily="2" charset="2"/>
              <a:buChar char="ü"/>
            </a:pPr>
            <a:r>
              <a:rPr lang="hr-HR" dirty="0" smtClean="0">
                <a:solidFill>
                  <a:srgbClr val="0099FF"/>
                </a:solidFill>
              </a:rPr>
              <a:t>FIZIČKA ZRELOST</a:t>
            </a:r>
          </a:p>
          <a:p>
            <a:pPr>
              <a:buFont typeface="Wingdings" pitchFamily="2" charset="2"/>
              <a:buChar char="ü"/>
            </a:pPr>
            <a:r>
              <a:rPr lang="hr-HR" sz="2000" dirty="0" smtClean="0">
                <a:solidFill>
                  <a:srgbClr val="00CCFF"/>
                </a:solidFill>
              </a:rPr>
              <a:t>FINA MOTORIKA</a:t>
            </a:r>
          </a:p>
          <a:p>
            <a:pPr>
              <a:buFont typeface="Wingdings" pitchFamily="2" charset="2"/>
              <a:buChar char="ü"/>
            </a:pPr>
            <a:r>
              <a:rPr lang="hr-HR" sz="1600" dirty="0" smtClean="0">
                <a:solidFill>
                  <a:srgbClr val="333333"/>
                </a:solidFill>
              </a:rPr>
              <a:t>palcem može dotaknuti svaki prst</a:t>
            </a:r>
          </a:p>
          <a:p>
            <a:pPr>
              <a:buFont typeface="Wingdings" pitchFamily="2" charset="2"/>
              <a:buChar char="ü"/>
            </a:pPr>
            <a:r>
              <a:rPr lang="hr-HR" sz="1600" dirty="0" smtClean="0">
                <a:solidFill>
                  <a:srgbClr val="333333"/>
                </a:solidFill>
              </a:rPr>
              <a:t>reže škaricama jednostavnije oblike</a:t>
            </a:r>
          </a:p>
          <a:p>
            <a:pPr>
              <a:buFont typeface="Wingdings" pitchFamily="2" charset="2"/>
              <a:buChar char="ü"/>
            </a:pPr>
            <a:r>
              <a:rPr lang="hr-HR" sz="1600" dirty="0" smtClean="0">
                <a:solidFill>
                  <a:srgbClr val="333333"/>
                </a:solidFill>
              </a:rPr>
              <a:t>koristi se jedaćim priborom, veže vezice na cipelama</a:t>
            </a:r>
          </a:p>
          <a:p>
            <a:pPr>
              <a:buFont typeface="Wingdings" pitchFamily="2" charset="2"/>
              <a:buChar char="ü"/>
            </a:pPr>
            <a:r>
              <a:rPr lang="hr-HR" sz="1600" dirty="0" smtClean="0">
                <a:solidFill>
                  <a:srgbClr val="333333"/>
                </a:solidFill>
              </a:rPr>
              <a:t>precrtava jednostavnije oblike, ravne i zakrivljene linije, boji unutar zadanih prostora</a:t>
            </a:r>
          </a:p>
          <a:p>
            <a:pPr>
              <a:buFont typeface="Wingdings" pitchFamily="2" charset="2"/>
              <a:buChar char="ü"/>
            </a:pPr>
            <a:r>
              <a:rPr lang="hr-HR" sz="1600" dirty="0" smtClean="0">
                <a:solidFill>
                  <a:srgbClr val="333333"/>
                </a:solidFill>
              </a:rPr>
              <a:t>precrtava brojke i slova iako ih ne poznaje</a:t>
            </a:r>
          </a:p>
          <a:p>
            <a:pPr>
              <a:buFont typeface="Wingdings" pitchFamily="2" charset="2"/>
              <a:buChar char="ü"/>
            </a:pPr>
            <a:r>
              <a:rPr lang="hr-HR" sz="1600" dirty="0" smtClean="0">
                <a:solidFill>
                  <a:srgbClr val="333333"/>
                </a:solidFill>
              </a:rPr>
              <a:t>povlači ravne i zakrivljene crte, povlači poteze olovkom između zadanih točaka</a:t>
            </a:r>
          </a:p>
          <a:p>
            <a:pPr>
              <a:buFont typeface="Wingdings" pitchFamily="2" charset="2"/>
              <a:buChar char="ü"/>
            </a:pPr>
            <a:r>
              <a:rPr lang="hr-HR" sz="1600" dirty="0" smtClean="0">
                <a:solidFill>
                  <a:srgbClr val="333333"/>
                </a:solidFill>
              </a:rPr>
              <a:t>olovku drži lagano, pravilno  i bez grča  te kontrolira pritisak olovke na papir</a:t>
            </a:r>
          </a:p>
          <a:p>
            <a:pPr>
              <a:buFont typeface="Wingdings" pitchFamily="2" charset="2"/>
              <a:buChar char="ü"/>
            </a:pPr>
            <a:endParaRPr lang="hr-HR" sz="1600" dirty="0" smtClean="0">
              <a:solidFill>
                <a:srgbClr val="333333"/>
              </a:solidFill>
            </a:endParaRPr>
          </a:p>
          <a:p>
            <a:pPr marL="0" indent="0">
              <a:buNone/>
            </a:pPr>
            <a:r>
              <a:rPr lang="hr-HR" sz="1600" b="1" dirty="0" smtClean="0"/>
              <a:t>Normalan tjelesan razvoj omogućuje djetetu da lakše uhvati ritam i tempo školskog rada, da lakše savlada mnoge tjelesne i psihičke napore, koji ga čekaju u školi, ali je i značajan za razvoj njegove ličnosti. Tjelesnu zrelost određuje liječnik prilikom pregleda.</a:t>
            </a:r>
          </a:p>
          <a:p>
            <a:pPr>
              <a:buFont typeface="Arial" charset="0"/>
              <a:buNone/>
            </a:pPr>
            <a:endParaRPr lang="fr-CA" sz="1600" dirty="0" smtClean="0"/>
          </a:p>
          <a:p>
            <a:endParaRPr lang="hr-HR" dirty="0" smtClean="0"/>
          </a:p>
        </p:txBody>
      </p:sp>
    </p:spTree>
    <p:extLst>
      <p:ext uri="{BB962C8B-B14F-4D97-AF65-F5344CB8AC3E}">
        <p14:creationId xmlns:p14="http://schemas.microsoft.com/office/powerpoint/2010/main" val="3193742565"/>
      </p:ext>
    </p:extLst>
  </p:cSld>
  <p:clrMapOvr>
    <a:masterClrMapping/>
  </p:clrMapOvr>
  <p:transition spd="med">
    <p:push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idx="4294967295"/>
          </p:nvPr>
        </p:nvSpPr>
        <p:spPr/>
        <p:txBody>
          <a:bodyPr>
            <a:normAutofit/>
          </a:bodyPr>
          <a:lstStyle/>
          <a:p>
            <a:r>
              <a:rPr lang="hr-HR" sz="4000" b="1" dirty="0" smtClean="0">
                <a:solidFill>
                  <a:schemeClr val="tx2">
                    <a:lumMod val="60000"/>
                    <a:lumOff val="40000"/>
                  </a:schemeClr>
                </a:solidFill>
              </a:rPr>
              <a:t>2. ZRELOST DJETETA</a:t>
            </a:r>
            <a:r>
              <a:rPr lang="hr-HR" sz="4000" dirty="0" smtClean="0">
                <a:solidFill>
                  <a:srgbClr val="595959"/>
                </a:solidFill>
              </a:rPr>
              <a:t/>
            </a:r>
            <a:br>
              <a:rPr lang="hr-HR" sz="4000" dirty="0" smtClean="0">
                <a:solidFill>
                  <a:srgbClr val="595959"/>
                </a:solidFill>
              </a:rPr>
            </a:br>
            <a:r>
              <a:rPr lang="hr-HR" sz="2800" dirty="0" smtClean="0">
                <a:solidFill>
                  <a:srgbClr val="0099FF"/>
                </a:solidFill>
              </a:rPr>
              <a:t>INTELEKTUALNA ZRELOST</a:t>
            </a:r>
            <a:endParaRPr lang="fr-CA" sz="2800" dirty="0" smtClean="0">
              <a:solidFill>
                <a:srgbClr val="0099FF"/>
              </a:solidFill>
            </a:endParaRPr>
          </a:p>
        </p:txBody>
      </p:sp>
      <p:sp>
        <p:nvSpPr>
          <p:cNvPr id="3" name="Espace réservé du contenu 2"/>
          <p:cNvSpPr>
            <a:spLocks noGrp="1"/>
          </p:cNvSpPr>
          <p:nvPr>
            <p:ph idx="4294967295"/>
          </p:nvPr>
        </p:nvSpPr>
        <p:spPr>
          <a:xfrm>
            <a:off x="457200" y="1600200"/>
            <a:ext cx="4330824" cy="4525963"/>
          </a:xfrm>
        </p:spPr>
        <p:txBody>
          <a:bodyPr>
            <a:normAutofit/>
          </a:bodyPr>
          <a:lstStyle/>
          <a:p>
            <a:pPr>
              <a:lnSpc>
                <a:spcPct val="80000"/>
              </a:lnSpc>
              <a:buFont typeface="Wingdings" pitchFamily="2" charset="2"/>
              <a:buChar char="ü"/>
            </a:pPr>
            <a:r>
              <a:rPr lang="hr-HR" sz="2000" b="1" dirty="0" smtClean="0">
                <a:solidFill>
                  <a:srgbClr val="00CCFF"/>
                </a:solidFill>
              </a:rPr>
              <a:t>INTELEKTUALNE SPOSOBNOSTI</a:t>
            </a:r>
          </a:p>
          <a:p>
            <a:pPr>
              <a:lnSpc>
                <a:spcPct val="80000"/>
              </a:lnSpc>
              <a:buFont typeface="Wingdings" pitchFamily="2" charset="2"/>
              <a:buChar char="ü"/>
            </a:pPr>
            <a:endParaRPr lang="hr-HR" sz="1600" dirty="0" smtClean="0"/>
          </a:p>
          <a:p>
            <a:pPr>
              <a:lnSpc>
                <a:spcPct val="80000"/>
              </a:lnSpc>
              <a:buFont typeface="Wingdings" pitchFamily="2" charset="2"/>
              <a:buChar char="ü"/>
            </a:pPr>
            <a:r>
              <a:rPr lang="hr-HR" sz="1600" dirty="0" smtClean="0">
                <a:solidFill>
                  <a:srgbClr val="333333"/>
                </a:solidFill>
              </a:rPr>
              <a:t>početak razvoja logičkih operacija</a:t>
            </a:r>
          </a:p>
          <a:p>
            <a:pPr>
              <a:lnSpc>
                <a:spcPct val="80000"/>
              </a:lnSpc>
              <a:buFont typeface="Wingdings" pitchFamily="2" charset="2"/>
              <a:buChar char="ü"/>
            </a:pPr>
            <a:r>
              <a:rPr lang="hr-HR" sz="1600" dirty="0" smtClean="0">
                <a:solidFill>
                  <a:srgbClr val="333333"/>
                </a:solidFill>
              </a:rPr>
              <a:t>uočava sličnosti i razlike </a:t>
            </a:r>
          </a:p>
          <a:p>
            <a:pPr>
              <a:lnSpc>
                <a:spcPct val="80000"/>
              </a:lnSpc>
              <a:buFont typeface="Wingdings" pitchFamily="2" charset="2"/>
              <a:buChar char="ü"/>
            </a:pPr>
            <a:r>
              <a:rPr lang="hr-HR" sz="1600" dirty="0" smtClean="0">
                <a:solidFill>
                  <a:srgbClr val="333333"/>
                </a:solidFill>
              </a:rPr>
              <a:t>promatra s određenim ciljem</a:t>
            </a:r>
          </a:p>
          <a:p>
            <a:pPr>
              <a:lnSpc>
                <a:spcPct val="80000"/>
              </a:lnSpc>
              <a:buFont typeface="Wingdings" pitchFamily="2" charset="2"/>
              <a:buChar char="ü"/>
            </a:pPr>
            <a:r>
              <a:rPr lang="hr-HR" sz="1600" dirty="0" smtClean="0">
                <a:solidFill>
                  <a:srgbClr val="333333"/>
                </a:solidFill>
              </a:rPr>
              <a:t>povezuje dijelove u cjelinu</a:t>
            </a:r>
          </a:p>
          <a:p>
            <a:pPr>
              <a:lnSpc>
                <a:spcPct val="80000"/>
              </a:lnSpc>
              <a:buFont typeface="Wingdings" pitchFamily="2" charset="2"/>
              <a:buChar char="ü"/>
            </a:pPr>
            <a:r>
              <a:rPr lang="hr-HR" sz="1600" dirty="0" smtClean="0">
                <a:solidFill>
                  <a:srgbClr val="333333"/>
                </a:solidFill>
              </a:rPr>
              <a:t>razlikuje pojmove vremena</a:t>
            </a:r>
          </a:p>
          <a:p>
            <a:pPr>
              <a:lnSpc>
                <a:spcPct val="80000"/>
              </a:lnSpc>
              <a:buFont typeface="Wingdings" pitchFamily="2" charset="2"/>
              <a:buChar char="ü"/>
            </a:pPr>
            <a:r>
              <a:rPr lang="hr-HR" sz="1600" dirty="0" smtClean="0">
                <a:solidFill>
                  <a:srgbClr val="333333"/>
                </a:solidFill>
              </a:rPr>
              <a:t>zaključuje o jednostavnim uzročno posljedičnim vezama</a:t>
            </a:r>
          </a:p>
          <a:p>
            <a:pPr>
              <a:lnSpc>
                <a:spcPct val="80000"/>
              </a:lnSpc>
              <a:buFont typeface="Wingdings" pitchFamily="2" charset="2"/>
              <a:buChar char="ü"/>
            </a:pPr>
            <a:r>
              <a:rPr lang="hr-HR" sz="1600" dirty="0" smtClean="0">
                <a:solidFill>
                  <a:srgbClr val="333333"/>
                </a:solidFill>
              </a:rPr>
              <a:t>razlikuje parametre različitih veličina nekog predmeta</a:t>
            </a:r>
          </a:p>
          <a:p>
            <a:pPr>
              <a:lnSpc>
                <a:spcPct val="80000"/>
              </a:lnSpc>
              <a:buFont typeface="Wingdings" pitchFamily="2" charset="2"/>
              <a:buChar char="ü"/>
            </a:pPr>
            <a:r>
              <a:rPr lang="hr-HR" sz="1600" dirty="0" smtClean="0">
                <a:solidFill>
                  <a:srgbClr val="333333"/>
                </a:solidFill>
              </a:rPr>
              <a:t>zna koji dijelovi nedostaju kompletnom liku čovjeka</a:t>
            </a:r>
          </a:p>
          <a:p>
            <a:pPr>
              <a:lnSpc>
                <a:spcPct val="80000"/>
              </a:lnSpc>
              <a:buFont typeface="Wingdings" pitchFamily="2" charset="2"/>
              <a:buChar char="ü"/>
            </a:pPr>
            <a:r>
              <a:rPr lang="hr-HR" sz="1600" dirty="0" smtClean="0">
                <a:solidFill>
                  <a:srgbClr val="333333"/>
                </a:solidFill>
              </a:rPr>
              <a:t>u stanju je izvršiti trostruki nalog</a:t>
            </a:r>
          </a:p>
          <a:p>
            <a:pPr>
              <a:lnSpc>
                <a:spcPct val="80000"/>
              </a:lnSpc>
              <a:buFont typeface="Wingdings" pitchFamily="2" charset="2"/>
              <a:buChar char="ü"/>
            </a:pPr>
            <a:r>
              <a:rPr lang="hr-HR" sz="1600" dirty="0" smtClean="0">
                <a:solidFill>
                  <a:srgbClr val="333333"/>
                </a:solidFill>
              </a:rPr>
              <a:t>ima pojam količine, u stanju je shvatiti proces zbrajanja i oduzimanja, zbraja i oduzima u skupu broja 5</a:t>
            </a:r>
          </a:p>
          <a:p>
            <a:pPr>
              <a:lnSpc>
                <a:spcPct val="80000"/>
              </a:lnSpc>
              <a:buFont typeface="Wingdings" pitchFamily="2" charset="2"/>
              <a:buChar char="ü"/>
            </a:pPr>
            <a:r>
              <a:rPr lang="hr-HR" sz="1600" dirty="0" smtClean="0">
                <a:solidFill>
                  <a:srgbClr val="333333"/>
                </a:solidFill>
              </a:rPr>
              <a:t>u stanju je grupirati predmete po boji, obliku, veličini i sl.</a:t>
            </a:r>
          </a:p>
          <a:p>
            <a:pPr>
              <a:lnSpc>
                <a:spcPct val="80000"/>
              </a:lnSpc>
            </a:pPr>
            <a:endParaRPr lang="hr-HR" sz="1600" dirty="0" smtClean="0">
              <a:solidFill>
                <a:srgbClr val="333333"/>
              </a:solidFill>
            </a:endParaRPr>
          </a:p>
          <a:p>
            <a:pPr>
              <a:lnSpc>
                <a:spcPct val="80000"/>
              </a:lnSpc>
            </a:pPr>
            <a:endParaRPr lang="hr-HR" sz="1600" dirty="0" smtClean="0">
              <a:solidFill>
                <a:srgbClr val="333333"/>
              </a:solidFill>
            </a:endParaRPr>
          </a:p>
        </p:txBody>
      </p:sp>
      <p:sp>
        <p:nvSpPr>
          <p:cNvPr id="22532" name="Rectangle 4"/>
          <p:cNvSpPr>
            <a:spLocks noGrp="1"/>
          </p:cNvSpPr>
          <p:nvPr>
            <p:ph type="body" sz="half" idx="2"/>
          </p:nvPr>
        </p:nvSpPr>
        <p:spPr>
          <a:xfrm>
            <a:off x="4788024" y="1700808"/>
            <a:ext cx="4104456" cy="4425355"/>
          </a:xfrm>
        </p:spPr>
        <p:txBody>
          <a:bodyPr/>
          <a:lstStyle/>
          <a:p>
            <a:pPr>
              <a:lnSpc>
                <a:spcPct val="80000"/>
              </a:lnSpc>
            </a:pPr>
            <a:endParaRPr lang="hr-HR" sz="1600" dirty="0" smtClean="0"/>
          </a:p>
          <a:p>
            <a:pPr>
              <a:lnSpc>
                <a:spcPct val="80000"/>
              </a:lnSpc>
              <a:buFont typeface="Wingdings" pitchFamily="2" charset="2"/>
              <a:buChar char="ü"/>
            </a:pPr>
            <a:endParaRPr lang="hr-HR" sz="1600" dirty="0" smtClean="0"/>
          </a:p>
          <a:p>
            <a:pPr>
              <a:lnSpc>
                <a:spcPct val="80000"/>
              </a:lnSpc>
              <a:buFont typeface="Wingdings" pitchFamily="2" charset="2"/>
              <a:buChar char="ü"/>
            </a:pPr>
            <a:r>
              <a:rPr lang="hr-HR" sz="1600" dirty="0" smtClean="0">
                <a:solidFill>
                  <a:srgbClr val="333333"/>
                </a:solidFill>
              </a:rPr>
              <a:t>može sastaviti  jednostavniju cjelinu od dijelova </a:t>
            </a:r>
          </a:p>
          <a:p>
            <a:pPr>
              <a:lnSpc>
                <a:spcPct val="80000"/>
              </a:lnSpc>
              <a:buFont typeface="Wingdings" pitchFamily="2" charset="2"/>
              <a:buChar char="ü"/>
            </a:pPr>
            <a:r>
              <a:rPr lang="hr-HR" sz="1600" dirty="0" smtClean="0">
                <a:solidFill>
                  <a:srgbClr val="333333"/>
                </a:solidFill>
              </a:rPr>
              <a:t>uočava razlike i prepoznaje sličnosti</a:t>
            </a:r>
          </a:p>
          <a:p>
            <a:pPr>
              <a:lnSpc>
                <a:spcPct val="80000"/>
              </a:lnSpc>
              <a:buFont typeface="Wingdings" pitchFamily="2" charset="2"/>
              <a:buChar char="ü"/>
            </a:pPr>
            <a:r>
              <a:rPr lang="hr-HR" sz="1600" dirty="0" smtClean="0">
                <a:solidFill>
                  <a:srgbClr val="333333"/>
                </a:solidFill>
              </a:rPr>
              <a:t>prepoznaje glas kojim započinje riječ </a:t>
            </a:r>
          </a:p>
          <a:p>
            <a:pPr>
              <a:lnSpc>
                <a:spcPct val="80000"/>
              </a:lnSpc>
              <a:buFont typeface="Wingdings" pitchFamily="2" charset="2"/>
              <a:buChar char="ü"/>
            </a:pPr>
            <a:r>
              <a:rPr lang="hr-HR" sz="1600" dirty="0" smtClean="0">
                <a:solidFill>
                  <a:srgbClr val="333333"/>
                </a:solidFill>
              </a:rPr>
              <a:t>tiskanim slovima zna napisati ime i prezime</a:t>
            </a:r>
          </a:p>
          <a:p>
            <a:pPr>
              <a:lnSpc>
                <a:spcPct val="80000"/>
              </a:lnSpc>
              <a:buFont typeface="Wingdings" pitchFamily="2" charset="2"/>
              <a:buChar char="ü"/>
            </a:pPr>
            <a:r>
              <a:rPr lang="hr-HR" sz="1600" dirty="0" smtClean="0">
                <a:solidFill>
                  <a:srgbClr val="333333"/>
                </a:solidFill>
              </a:rPr>
              <a:t>u stanju je ponoviti niz od pet brojeva</a:t>
            </a:r>
          </a:p>
          <a:p>
            <a:pPr>
              <a:lnSpc>
                <a:spcPct val="80000"/>
              </a:lnSpc>
              <a:buFont typeface="Wingdings" pitchFamily="2" charset="2"/>
              <a:buChar char="ü"/>
            </a:pPr>
            <a:r>
              <a:rPr lang="hr-HR" sz="1600" dirty="0" smtClean="0">
                <a:solidFill>
                  <a:srgbClr val="333333"/>
                </a:solidFill>
              </a:rPr>
              <a:t>mehanički broji do 10 i više</a:t>
            </a:r>
          </a:p>
          <a:p>
            <a:pPr>
              <a:lnSpc>
                <a:spcPct val="80000"/>
              </a:lnSpc>
              <a:buFont typeface="Wingdings" pitchFamily="2" charset="2"/>
              <a:buChar char="ü"/>
            </a:pPr>
            <a:r>
              <a:rPr lang="hr-HR" sz="1600" dirty="0" smtClean="0">
                <a:solidFill>
                  <a:srgbClr val="333333"/>
                </a:solidFill>
              </a:rPr>
              <a:t>zna što dolazi ispred (ispred broja 5)</a:t>
            </a:r>
          </a:p>
          <a:p>
            <a:pPr>
              <a:lnSpc>
                <a:spcPct val="80000"/>
              </a:lnSpc>
              <a:buFont typeface="Wingdings" pitchFamily="2" charset="2"/>
              <a:buChar char="ü"/>
            </a:pPr>
            <a:r>
              <a:rPr lang="hr-HR" sz="1600" dirty="0" smtClean="0">
                <a:solidFill>
                  <a:srgbClr val="333333"/>
                </a:solidFill>
              </a:rPr>
              <a:t>može precrtati jednostavnije likove </a:t>
            </a:r>
          </a:p>
          <a:p>
            <a:pPr>
              <a:lnSpc>
                <a:spcPct val="80000"/>
              </a:lnSpc>
              <a:buFont typeface="Wingdings" pitchFamily="2" charset="2"/>
              <a:buChar char="ü"/>
            </a:pPr>
            <a:r>
              <a:rPr lang="hr-HR" sz="1600" dirty="0" smtClean="0">
                <a:solidFill>
                  <a:srgbClr val="333333"/>
                </a:solidFill>
              </a:rPr>
              <a:t>točno imenuje boje i tonove</a:t>
            </a:r>
          </a:p>
          <a:p>
            <a:pPr>
              <a:lnSpc>
                <a:spcPct val="80000"/>
              </a:lnSpc>
              <a:buFont typeface="Wingdings" pitchFamily="2" charset="2"/>
              <a:buChar char="ü"/>
            </a:pPr>
            <a:r>
              <a:rPr lang="hr-HR" sz="1600" dirty="0" smtClean="0">
                <a:solidFill>
                  <a:srgbClr val="333333"/>
                </a:solidFill>
              </a:rPr>
              <a:t>pamti pojmove koji ga zanimaju</a:t>
            </a:r>
          </a:p>
          <a:p>
            <a:pPr>
              <a:lnSpc>
                <a:spcPct val="80000"/>
              </a:lnSpc>
              <a:buFont typeface="Wingdings" pitchFamily="2" charset="2"/>
              <a:buChar char="ü"/>
            </a:pPr>
            <a:r>
              <a:rPr lang="hr-HR" sz="1600" dirty="0" smtClean="0">
                <a:solidFill>
                  <a:srgbClr val="333333"/>
                </a:solidFill>
              </a:rPr>
              <a:t>trajanje pažnje je oko 15 – 20 minuta</a:t>
            </a:r>
          </a:p>
          <a:p>
            <a:pPr>
              <a:lnSpc>
                <a:spcPct val="80000"/>
              </a:lnSpc>
              <a:buFont typeface="Wingdings" pitchFamily="2" charset="2"/>
              <a:buChar char="ü"/>
            </a:pPr>
            <a:r>
              <a:rPr lang="hr-HR" sz="1600" dirty="0" smtClean="0">
                <a:solidFill>
                  <a:srgbClr val="333333"/>
                </a:solidFill>
              </a:rPr>
              <a:t>koncentracija na aktivnost koja ga zanima može potrajati i do 60 minuta</a:t>
            </a:r>
          </a:p>
          <a:p>
            <a:pPr>
              <a:lnSpc>
                <a:spcPct val="80000"/>
              </a:lnSpc>
            </a:pPr>
            <a:endParaRPr lang="hr-HR" sz="1600" dirty="0" smtClean="0">
              <a:solidFill>
                <a:srgbClr val="333333"/>
              </a:solidFill>
            </a:endParaRPr>
          </a:p>
        </p:txBody>
      </p:sp>
    </p:spTree>
    <p:extLst>
      <p:ext uri="{BB962C8B-B14F-4D97-AF65-F5344CB8AC3E}">
        <p14:creationId xmlns:p14="http://schemas.microsoft.com/office/powerpoint/2010/main" val="1085684182"/>
      </p:ext>
    </p:extLst>
  </p:cSld>
  <p:clrMapOvr>
    <a:masterClrMapping/>
  </p:clrMapOvr>
  <p:transition spd="med">
    <p:push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idx="4294967295"/>
          </p:nvPr>
        </p:nvSpPr>
        <p:spPr/>
        <p:txBody>
          <a:bodyPr>
            <a:normAutofit fontScale="90000"/>
          </a:bodyPr>
          <a:lstStyle/>
          <a:p>
            <a:r>
              <a:rPr lang="hr-HR" sz="4000" b="1" dirty="0" smtClean="0">
                <a:solidFill>
                  <a:schemeClr val="tx2">
                    <a:lumMod val="60000"/>
                    <a:lumOff val="40000"/>
                  </a:schemeClr>
                </a:solidFill>
              </a:rPr>
              <a:t>2. ZRELOST DJETETA</a:t>
            </a:r>
            <a:r>
              <a:rPr lang="hr-HR" sz="4000" dirty="0" smtClean="0">
                <a:solidFill>
                  <a:srgbClr val="595959"/>
                </a:solidFill>
              </a:rPr>
              <a:t/>
            </a:r>
            <a:br>
              <a:rPr lang="hr-HR" sz="4000" dirty="0" smtClean="0">
                <a:solidFill>
                  <a:srgbClr val="595959"/>
                </a:solidFill>
              </a:rPr>
            </a:br>
            <a:r>
              <a:rPr lang="hr-HR" sz="3200" dirty="0" smtClean="0">
                <a:solidFill>
                  <a:srgbClr val="0099FF"/>
                </a:solidFill>
              </a:rPr>
              <a:t>INTELEKTUALNA ZRELOST</a:t>
            </a:r>
            <a:endParaRPr lang="fr-CA" sz="3200" dirty="0" smtClean="0">
              <a:solidFill>
                <a:srgbClr val="0099FF"/>
              </a:solidFill>
            </a:endParaRPr>
          </a:p>
        </p:txBody>
      </p:sp>
      <p:sp>
        <p:nvSpPr>
          <p:cNvPr id="3" name="Espace réservé du contenu 2"/>
          <p:cNvSpPr>
            <a:spLocks noGrp="1"/>
          </p:cNvSpPr>
          <p:nvPr>
            <p:ph idx="4294967295"/>
          </p:nvPr>
        </p:nvSpPr>
        <p:spPr>
          <a:xfrm>
            <a:off x="457200" y="1600200"/>
            <a:ext cx="4186808" cy="4525963"/>
          </a:xfrm>
        </p:spPr>
        <p:txBody>
          <a:bodyPr>
            <a:normAutofit/>
          </a:bodyPr>
          <a:lstStyle/>
          <a:p>
            <a:pPr>
              <a:lnSpc>
                <a:spcPct val="90000"/>
              </a:lnSpc>
              <a:buFont typeface="Wingdings" pitchFamily="2" charset="2"/>
              <a:buChar char="ü"/>
            </a:pPr>
            <a:r>
              <a:rPr lang="hr-HR" sz="2000" b="1" dirty="0" smtClean="0">
                <a:solidFill>
                  <a:srgbClr val="00CCFF"/>
                </a:solidFill>
              </a:rPr>
              <a:t>GOVORNE SPOSOBNOSTI</a:t>
            </a:r>
          </a:p>
          <a:p>
            <a:pPr>
              <a:lnSpc>
                <a:spcPct val="90000"/>
              </a:lnSpc>
              <a:buFont typeface="Wingdings" pitchFamily="2" charset="2"/>
              <a:buChar char="ü"/>
            </a:pPr>
            <a:endParaRPr lang="hr-HR" sz="2000" dirty="0" smtClean="0">
              <a:solidFill>
                <a:srgbClr val="00CCFF"/>
              </a:solidFill>
            </a:endParaRPr>
          </a:p>
          <a:p>
            <a:pPr>
              <a:lnSpc>
                <a:spcPct val="90000"/>
              </a:lnSpc>
              <a:buFont typeface="Wingdings" pitchFamily="2" charset="2"/>
              <a:buChar char="ü"/>
            </a:pPr>
            <a:r>
              <a:rPr lang="hr-HR" sz="2000" dirty="0" smtClean="0">
                <a:solidFill>
                  <a:srgbClr val="333333"/>
                </a:solidFill>
              </a:rPr>
              <a:t>govor je korektan i jasan</a:t>
            </a:r>
          </a:p>
          <a:p>
            <a:pPr>
              <a:lnSpc>
                <a:spcPct val="90000"/>
              </a:lnSpc>
              <a:buFont typeface="Wingdings" pitchFamily="2" charset="2"/>
              <a:buChar char="ü"/>
            </a:pPr>
            <a:r>
              <a:rPr lang="hr-HR" sz="2000" dirty="0" smtClean="0">
                <a:solidFill>
                  <a:srgbClr val="333333"/>
                </a:solidFill>
              </a:rPr>
              <a:t>pita za značenje apstraktnih riječi</a:t>
            </a:r>
          </a:p>
          <a:p>
            <a:pPr>
              <a:lnSpc>
                <a:spcPct val="90000"/>
              </a:lnSpc>
              <a:buFont typeface="Wingdings" pitchFamily="2" charset="2"/>
              <a:buChar char="ü"/>
            </a:pPr>
            <a:r>
              <a:rPr lang="hr-HR" sz="2000" dirty="0" smtClean="0">
                <a:solidFill>
                  <a:srgbClr val="333333"/>
                </a:solidFill>
              </a:rPr>
              <a:t>može opisati događaj iz prošlog iskustva</a:t>
            </a:r>
          </a:p>
          <a:p>
            <a:pPr>
              <a:lnSpc>
                <a:spcPct val="90000"/>
              </a:lnSpc>
              <a:buFont typeface="Wingdings" pitchFamily="2" charset="2"/>
              <a:buChar char="ü"/>
            </a:pPr>
            <a:r>
              <a:rPr lang="hr-HR" sz="2000" dirty="0" smtClean="0">
                <a:solidFill>
                  <a:srgbClr val="333333"/>
                </a:solidFill>
              </a:rPr>
              <a:t>u govoru ispravno upotrebljava buduće i prošlo vrijeme </a:t>
            </a:r>
          </a:p>
          <a:p>
            <a:pPr>
              <a:lnSpc>
                <a:spcPct val="90000"/>
              </a:lnSpc>
              <a:buFont typeface="Wingdings" pitchFamily="2" charset="2"/>
              <a:buChar char="ü"/>
            </a:pPr>
            <a:r>
              <a:rPr lang="hr-HR" sz="2000" dirty="0" smtClean="0">
                <a:solidFill>
                  <a:srgbClr val="333333"/>
                </a:solidFill>
              </a:rPr>
              <a:t>artikulira sve glasove (moguće nepravilnosti u izgovoru  R, LJ, NJ)</a:t>
            </a:r>
          </a:p>
          <a:p>
            <a:pPr>
              <a:lnSpc>
                <a:spcPct val="90000"/>
              </a:lnSpc>
              <a:buFont typeface="Wingdings" pitchFamily="2" charset="2"/>
              <a:buChar char="ü"/>
            </a:pPr>
            <a:r>
              <a:rPr lang="hr-HR" sz="2000" dirty="0" smtClean="0">
                <a:solidFill>
                  <a:srgbClr val="333333"/>
                </a:solidFill>
              </a:rPr>
              <a:t>u stanju je napisati i pročitati vlastito ime </a:t>
            </a:r>
          </a:p>
        </p:txBody>
      </p:sp>
      <p:sp>
        <p:nvSpPr>
          <p:cNvPr id="23556" name="Rectangle 4"/>
          <p:cNvSpPr>
            <a:spLocks noGrp="1"/>
          </p:cNvSpPr>
          <p:nvPr>
            <p:ph type="body" sz="half" idx="2"/>
          </p:nvPr>
        </p:nvSpPr>
        <p:spPr>
          <a:xfrm>
            <a:off x="4499992" y="1600201"/>
            <a:ext cx="4186808" cy="3917031"/>
          </a:xfrm>
        </p:spPr>
        <p:txBody>
          <a:bodyPr/>
          <a:lstStyle/>
          <a:p>
            <a:pPr>
              <a:lnSpc>
                <a:spcPct val="90000"/>
              </a:lnSpc>
            </a:pPr>
            <a:endParaRPr lang="hr-HR" sz="2000" dirty="0" smtClean="0"/>
          </a:p>
          <a:p>
            <a:pPr>
              <a:lnSpc>
                <a:spcPct val="90000"/>
              </a:lnSpc>
            </a:pPr>
            <a:endParaRPr lang="hr-HR" sz="2000" dirty="0" smtClean="0"/>
          </a:p>
          <a:p>
            <a:pPr>
              <a:lnSpc>
                <a:spcPct val="90000"/>
              </a:lnSpc>
              <a:buFont typeface="Wingdings" pitchFamily="2" charset="2"/>
              <a:buChar char="ü"/>
            </a:pPr>
            <a:r>
              <a:rPr lang="hr-HR" sz="2000" dirty="0" smtClean="0">
                <a:solidFill>
                  <a:srgbClr val="333333"/>
                </a:solidFill>
              </a:rPr>
              <a:t>može prepričati kratku priču nakon što je čuje</a:t>
            </a:r>
          </a:p>
          <a:p>
            <a:pPr>
              <a:lnSpc>
                <a:spcPct val="90000"/>
              </a:lnSpc>
              <a:buFont typeface="Wingdings" pitchFamily="2" charset="2"/>
              <a:buChar char="ü"/>
            </a:pPr>
            <a:r>
              <a:rPr lang="hr-HR" sz="2000" dirty="0" smtClean="0">
                <a:solidFill>
                  <a:srgbClr val="333333"/>
                </a:solidFill>
              </a:rPr>
              <a:t>upotrebljava 2500-3000 riječi</a:t>
            </a:r>
          </a:p>
          <a:p>
            <a:pPr>
              <a:lnSpc>
                <a:spcPct val="90000"/>
              </a:lnSpc>
              <a:buFont typeface="Wingdings" pitchFamily="2" charset="2"/>
              <a:buChar char="ü"/>
            </a:pPr>
            <a:r>
              <a:rPr lang="hr-HR" sz="2000" dirty="0" smtClean="0">
                <a:solidFill>
                  <a:srgbClr val="333333"/>
                </a:solidFill>
              </a:rPr>
              <a:t>primjećuje rimu u pjesmama</a:t>
            </a:r>
          </a:p>
          <a:p>
            <a:pPr>
              <a:lnSpc>
                <a:spcPct val="90000"/>
              </a:lnSpc>
              <a:buFont typeface="Wingdings" pitchFamily="2" charset="2"/>
              <a:buChar char="ü"/>
            </a:pPr>
            <a:r>
              <a:rPr lang="hr-HR" sz="2000" dirty="0" smtClean="0">
                <a:solidFill>
                  <a:srgbClr val="333333"/>
                </a:solidFill>
              </a:rPr>
              <a:t>raspoznaje glasove od kojih se sastoji kraća riječ</a:t>
            </a:r>
          </a:p>
          <a:p>
            <a:pPr>
              <a:lnSpc>
                <a:spcPct val="90000"/>
              </a:lnSpc>
              <a:buFont typeface="Wingdings" pitchFamily="2" charset="2"/>
              <a:buChar char="ü"/>
            </a:pPr>
            <a:r>
              <a:rPr lang="hr-HR" sz="2000" dirty="0" smtClean="0">
                <a:solidFill>
                  <a:srgbClr val="333333"/>
                </a:solidFill>
              </a:rPr>
              <a:t>može pamtiti pjesmice ili dijelove nekog teksta koji ga zanima</a:t>
            </a:r>
            <a:endParaRPr lang="fr-CA" sz="2000" dirty="0" smtClean="0">
              <a:solidFill>
                <a:srgbClr val="333333"/>
              </a:solidFill>
            </a:endParaRPr>
          </a:p>
          <a:p>
            <a:pPr>
              <a:lnSpc>
                <a:spcPct val="90000"/>
              </a:lnSpc>
            </a:pPr>
            <a:endParaRPr lang="hr-HR" sz="1800" dirty="0" smtClean="0">
              <a:solidFill>
                <a:srgbClr val="333333"/>
              </a:solidFill>
            </a:endParaRPr>
          </a:p>
        </p:txBody>
      </p:sp>
    </p:spTree>
    <p:extLst>
      <p:ext uri="{BB962C8B-B14F-4D97-AF65-F5344CB8AC3E}">
        <p14:creationId xmlns:p14="http://schemas.microsoft.com/office/powerpoint/2010/main" val="469881605"/>
      </p:ext>
    </p:extLst>
  </p:cSld>
  <p:clrMapOvr>
    <a:masterClrMapping/>
  </p:clrMapOvr>
  <p:transition spd="med">
    <p:push dir="d"/>
  </p:transition>
  <p:timing>
    <p:tnLst>
      <p:par>
        <p:cTn id="1" dur="indefinite" restart="never" nodeType="tmRoot"/>
      </p:par>
    </p:tnLst>
  </p:timing>
</p:sld>
</file>

<file path=ppt/theme/theme1.xml><?xml version="1.0" encoding="utf-8"?>
<a:theme xmlns:a="http://schemas.openxmlformats.org/drawingml/2006/main" name="11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sustava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0E2D83CF-5D26-43C6-9FF9-C09B79DBC5F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Back to school presentation</Template>
  <TotalTime>177</TotalTime>
  <Words>1758</Words>
  <Application>Microsoft Office PowerPoint</Application>
  <PresentationFormat>Prikaz na zaslonu (4:3)</PresentationFormat>
  <Paragraphs>269</Paragraphs>
  <Slides>21</Slides>
  <Notes>0</Notes>
  <HiddenSlides>0</HiddenSlides>
  <MMClips>0</MMClips>
  <ScaleCrop>false</ScaleCrop>
  <HeadingPairs>
    <vt:vector size="6" baseType="variant">
      <vt:variant>
        <vt:lpstr>Korišteni fontovi</vt:lpstr>
      </vt:variant>
      <vt:variant>
        <vt:i4>4</vt:i4>
      </vt:variant>
      <vt:variant>
        <vt:lpstr>Tema</vt:lpstr>
      </vt:variant>
      <vt:variant>
        <vt:i4>2</vt:i4>
      </vt:variant>
      <vt:variant>
        <vt:lpstr>Naslovi slajdova</vt:lpstr>
      </vt:variant>
      <vt:variant>
        <vt:i4>21</vt:i4>
      </vt:variant>
    </vt:vector>
  </HeadingPairs>
  <TitlesOfParts>
    <vt:vector size="27" baseType="lpstr">
      <vt:lpstr>Arial</vt:lpstr>
      <vt:lpstr>Calibri</vt:lpstr>
      <vt:lpstr>Symbol</vt:lpstr>
      <vt:lpstr>Wingdings</vt:lpstr>
      <vt:lpstr>112</vt:lpstr>
      <vt:lpstr>Tema sustava Office</vt:lpstr>
      <vt:lpstr>ŠTO DO POLASKA U ŠKOLU?</vt:lpstr>
      <vt:lpstr>Što nas očekuje?</vt:lpstr>
      <vt:lpstr>Vaša pitanja…</vt:lpstr>
      <vt:lpstr>1. ZAKONSKA REGULATIVA</vt:lpstr>
      <vt:lpstr>1. ZAKONSKA REGULATIVA</vt:lpstr>
      <vt:lpstr>2. ZRELOST DJETETA</vt:lpstr>
      <vt:lpstr>2. ZRELOST DJETETA</vt:lpstr>
      <vt:lpstr>2. ZRELOST DJETETA INTELEKTUALNA ZRELOST</vt:lpstr>
      <vt:lpstr>2. ZRELOST DJETETA INTELEKTUALNA ZRELOST</vt:lpstr>
      <vt:lpstr>2. ZRELOST DJETETA EMOCIONALNO-SOCIJALNI RAZVOJ</vt:lpstr>
      <vt:lpstr>3. RAZVOJNA ODSTUPANJA</vt:lpstr>
      <vt:lpstr>3. RAZVOJNA ODSTUPANJA</vt:lpstr>
      <vt:lpstr>3. RAZVOJNA ODSTUPANJA</vt:lpstr>
      <vt:lpstr>3. RAZVOJNA ODSTUPANJA</vt:lpstr>
      <vt:lpstr>4. ORGANIZACIJA UPISA</vt:lpstr>
      <vt:lpstr>5. PRIPREMA DJETETA ZA ŠKOLU -  SAVJETI RODITELJIMA</vt:lpstr>
      <vt:lpstr>PowerPoint prezentacija</vt:lpstr>
      <vt:lpstr>ŠTO BI BILO POŽELJNO DA DIJETE PRED POLAZAK U ŠKOLU ZNA ILI MOŽE? </vt:lpstr>
      <vt:lpstr>PowerPoint prezentacija</vt:lpstr>
      <vt:lpstr>Hvala Vam na pažnji</vt:lpstr>
      <vt:lpstr>PowerPoint prezentacija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ŠTO DO POLASKA U ŠKOLU?</dc:title>
  <dc:creator>Branimir Vincek</dc:creator>
  <cp:keywords/>
  <cp:lastModifiedBy>Branimir</cp:lastModifiedBy>
  <cp:revision>18</cp:revision>
  <dcterms:created xsi:type="dcterms:W3CDTF">2013-05-04T12:17:07Z</dcterms:created>
  <dcterms:modified xsi:type="dcterms:W3CDTF">2019-09-25T11:30:20Z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TC103814929990</vt:lpwstr>
  </property>
</Properties>
</file>